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97" r:id="rId2"/>
    <p:sldId id="300" r:id="rId3"/>
    <p:sldId id="298" r:id="rId4"/>
    <p:sldId id="301" r:id="rId5"/>
    <p:sldId id="299" r:id="rId6"/>
    <p:sldId id="302" r:id="rId7"/>
    <p:sldId id="303" r:id="rId8"/>
    <p:sldId id="304" r:id="rId9"/>
    <p:sldId id="306" r:id="rId10"/>
    <p:sldId id="305" r:id="rId11"/>
    <p:sldId id="307" r:id="rId12"/>
    <p:sldId id="308" r:id="rId13"/>
    <p:sldId id="309" r:id="rId14"/>
    <p:sldId id="328" r:id="rId15"/>
    <p:sldId id="310" r:id="rId16"/>
    <p:sldId id="311" r:id="rId17"/>
    <p:sldId id="315" r:id="rId18"/>
    <p:sldId id="312" r:id="rId19"/>
    <p:sldId id="313" r:id="rId20"/>
    <p:sldId id="314" r:id="rId21"/>
    <p:sldId id="324" r:id="rId22"/>
    <p:sldId id="325" r:id="rId23"/>
    <p:sldId id="319" r:id="rId24"/>
    <p:sldId id="320" r:id="rId25"/>
    <p:sldId id="318" r:id="rId26"/>
    <p:sldId id="321" r:id="rId27"/>
    <p:sldId id="322" r:id="rId28"/>
    <p:sldId id="323" r:id="rId29"/>
    <p:sldId id="327" r:id="rId30"/>
    <p:sldId id="316" r:id="rId31"/>
    <p:sldId id="317" r:id="rId32"/>
    <p:sldId id="329" r:id="rId33"/>
    <p:sldId id="331" r:id="rId34"/>
    <p:sldId id="340" r:id="rId35"/>
    <p:sldId id="341" r:id="rId36"/>
    <p:sldId id="343" r:id="rId37"/>
    <p:sldId id="342" r:id="rId38"/>
    <p:sldId id="344" r:id="rId39"/>
    <p:sldId id="345" r:id="rId40"/>
    <p:sldId id="346" r:id="rId41"/>
    <p:sldId id="347" r:id="rId42"/>
    <p:sldId id="348" r:id="rId43"/>
    <p:sldId id="361" r:id="rId44"/>
    <p:sldId id="349" r:id="rId45"/>
    <p:sldId id="350" r:id="rId46"/>
    <p:sldId id="351" r:id="rId47"/>
    <p:sldId id="352" r:id="rId48"/>
    <p:sldId id="332" r:id="rId49"/>
    <p:sldId id="334" r:id="rId50"/>
    <p:sldId id="335" r:id="rId51"/>
    <p:sldId id="336" r:id="rId52"/>
    <p:sldId id="337" r:id="rId53"/>
    <p:sldId id="338" r:id="rId54"/>
    <p:sldId id="339" r:id="rId55"/>
    <p:sldId id="353" r:id="rId56"/>
    <p:sldId id="354" r:id="rId57"/>
    <p:sldId id="355" r:id="rId58"/>
    <p:sldId id="369" r:id="rId59"/>
    <p:sldId id="370" r:id="rId60"/>
    <p:sldId id="356" r:id="rId61"/>
    <p:sldId id="359" r:id="rId62"/>
    <p:sldId id="357" r:id="rId63"/>
    <p:sldId id="358" r:id="rId64"/>
    <p:sldId id="360" r:id="rId65"/>
    <p:sldId id="372" r:id="rId66"/>
    <p:sldId id="362" r:id="rId67"/>
    <p:sldId id="363" r:id="rId68"/>
    <p:sldId id="364" r:id="rId69"/>
    <p:sldId id="365" r:id="rId70"/>
    <p:sldId id="366" r:id="rId71"/>
    <p:sldId id="367" r:id="rId72"/>
    <p:sldId id="371" r:id="rId73"/>
    <p:sldId id="373" r:id="rId74"/>
    <p:sldId id="376" r:id="rId75"/>
    <p:sldId id="377" r:id="rId76"/>
    <p:sldId id="374" r:id="rId77"/>
    <p:sldId id="375" r:id="rId78"/>
    <p:sldId id="381" r:id="rId79"/>
    <p:sldId id="378" r:id="rId80"/>
    <p:sldId id="379" r:id="rId81"/>
    <p:sldId id="383" r:id="rId82"/>
    <p:sldId id="382" r:id="rId83"/>
    <p:sldId id="384" r:id="rId84"/>
    <p:sldId id="385" r:id="rId85"/>
    <p:sldId id="386" r:id="rId86"/>
    <p:sldId id="388" r:id="rId87"/>
    <p:sldId id="387" r:id="rId88"/>
    <p:sldId id="395" r:id="rId89"/>
    <p:sldId id="389" r:id="rId90"/>
    <p:sldId id="390" r:id="rId91"/>
    <p:sldId id="396" r:id="rId92"/>
    <p:sldId id="391" r:id="rId93"/>
    <p:sldId id="397" r:id="rId94"/>
    <p:sldId id="392" r:id="rId95"/>
    <p:sldId id="393" r:id="rId96"/>
    <p:sldId id="394" r:id="rId9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6" autoAdjust="0"/>
    <p:restoredTop sz="87814" autoAdjust="0"/>
  </p:normalViewPr>
  <p:slideViewPr>
    <p:cSldViewPr>
      <p:cViewPr varScale="1">
        <p:scale>
          <a:sx n="62" d="100"/>
          <a:sy n="62" d="100"/>
        </p:scale>
        <p:origin x="990" y="66"/>
      </p:cViewPr>
      <p:guideLst>
        <p:guide orient="horz" pos="2160"/>
        <p:guide pos="2880"/>
      </p:guideLst>
    </p:cSldViewPr>
  </p:slideViewPr>
  <p:outlineViewPr>
    <p:cViewPr>
      <p:scale>
        <a:sx n="33" d="100"/>
        <a:sy n="33" d="100"/>
      </p:scale>
      <p:origin x="0" y="-274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8AC3D-D81E-428C-8C95-4DBAD3A3170C}" type="datetimeFigureOut">
              <a:rPr lang="en-US" smtClean="0"/>
              <a:t>11/3/2015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02027-3D3C-40BE-86EA-46FEF78F751F}" type="slidenum">
              <a:rPr lang="en-US" smtClean="0"/>
              <a:t>‹#›</a:t>
            </a:fld>
            <a:endParaRPr lang="en-US"/>
          </a:p>
        </p:txBody>
      </p:sp>
    </p:spTree>
    <p:extLst>
      <p:ext uri="{BB962C8B-B14F-4D97-AF65-F5344CB8AC3E}">
        <p14:creationId xmlns:p14="http://schemas.microsoft.com/office/powerpoint/2010/main" val="473359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Am is the constant amplitude</a:t>
            </a:r>
          </a:p>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6</a:t>
            </a:fld>
            <a:endParaRPr lang="en-US"/>
          </a:p>
        </p:txBody>
      </p:sp>
    </p:spTree>
    <p:extLst>
      <p:ext uri="{BB962C8B-B14F-4D97-AF65-F5344CB8AC3E}">
        <p14:creationId xmlns:p14="http://schemas.microsoft.com/office/powerpoint/2010/main" val="373749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kern="1200" smtClean="0">
                        <a:solidFill>
                          <a:schemeClr val="tx1"/>
                        </a:solidFill>
                        <a:latin typeface="Cambria Math" panose="02040503050406030204" pitchFamily="18" charset="0"/>
                        <a:ea typeface="+mn-ea"/>
                        <a:cs typeface="+mn-cs"/>
                      </a:rPr>
                      <m:t>|</m:t>
                    </m:r>
                    <m:d>
                      <m:dPr>
                        <m:begChr m:val=""/>
                        <m:ctrlPr>
                          <a:rPr lang="en-US" sz="1200" i="1" kern="1200">
                            <a:solidFill>
                              <a:schemeClr val="tx1"/>
                            </a:solidFill>
                            <a:latin typeface="Cambria Math" panose="02040503050406030204" pitchFamily="18" charset="0"/>
                            <a:ea typeface="+mn-ea"/>
                            <a:cs typeface="+mn-cs"/>
                          </a:rPr>
                        </m:ctrlPr>
                      </m:dPr>
                      <m:e>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𝑘</m:t>
                            </m:r>
                          </m:e>
                          <m:sub>
                            <m:r>
                              <a:rPr lang="en-US" sz="1200" i="1" kern="1200">
                                <a:solidFill>
                                  <a:schemeClr val="tx1"/>
                                </a:solidFill>
                                <a:latin typeface="Cambria Math" panose="02040503050406030204" pitchFamily="18" charset="0"/>
                                <a:ea typeface="+mn-ea"/>
                                <a:cs typeface="+mn-cs"/>
                              </a:rPr>
                              <m:t>𝑎</m:t>
                            </m:r>
                          </m:sub>
                        </m:sSub>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r>
                      <a:rPr lang="en-US" sz="1200" i="0" kern="1200">
                        <a:solidFill>
                          <a:schemeClr val="tx1"/>
                        </a:solidFill>
                        <a:latin typeface="Cambria Math" panose="02040503050406030204" pitchFamily="18" charset="0"/>
                        <a:ea typeface="+mn-ea"/>
                        <a:cs typeface="+mn-cs"/>
                      </a:rPr>
                      <m:t>|&gt;1</m:t>
                    </m:r>
                  </m:oMath>
                </a14:m>
                <a:r>
                  <a:rPr lang="en-US" dirty="0" smtClean="0"/>
                  <a:t> for all t,</a:t>
                </a:r>
                <a:r>
                  <a:rPr lang="en-US" baseline="0" dirty="0" smtClean="0"/>
                  <a:t> the carrier becomes over modulated resulting in carrier phase reversal whenever the factor </a:t>
                </a:r>
                <a14:m>
                  <m:oMath xmlns:m="http://schemas.openxmlformats.org/officeDocument/2006/math">
                    <m:d>
                      <m:dPr>
                        <m:begChr m:val=""/>
                        <m:ctrlPr>
                          <a:rPr lang="en-US" sz="1200" i="1" kern="1200" smtClean="0">
                            <a:solidFill>
                              <a:schemeClr val="tx1"/>
                            </a:solidFill>
                            <a:latin typeface="Cambria Math" panose="02040503050406030204" pitchFamily="18" charset="0"/>
                            <a:ea typeface="+mn-ea"/>
                            <a:cs typeface="+mn-cs"/>
                          </a:rPr>
                        </m:ctrlPr>
                      </m:dPr>
                      <m:e>
                        <m:r>
                          <a:rPr lang="en-US" sz="1200" kern="1200">
                            <a:solidFill>
                              <a:schemeClr val="tx1"/>
                            </a:solidFill>
                            <a:latin typeface="Cambria Math" panose="02040503050406030204" pitchFamily="18" charset="0"/>
                            <a:ea typeface="+mn-ea"/>
                            <a:cs typeface="+mn-cs"/>
                          </a:rPr>
                          <m:t>1</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𝑘</m:t>
                            </m:r>
                          </m:e>
                          <m:sub>
                            <m:r>
                              <a:rPr lang="en-US" sz="1200" i="1" kern="1200">
                                <a:solidFill>
                                  <a:schemeClr val="tx1"/>
                                </a:solidFill>
                                <a:latin typeface="Cambria Math" panose="02040503050406030204" pitchFamily="18" charset="0"/>
                                <a:ea typeface="+mn-ea"/>
                                <a:cs typeface="+mn-cs"/>
                              </a:rPr>
                              <m:t>𝑎</m:t>
                            </m:r>
                          </m:sub>
                        </m:sSub>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oMath>
                </a14:m>
                <a:r>
                  <a:rPr lang="en-US" dirty="0" smtClean="0"/>
                  <a:t> crosses the time</a:t>
                </a:r>
                <a:r>
                  <a:rPr lang="en-US" baseline="0" dirty="0" smtClean="0"/>
                  <a:t> axis or zero</a:t>
                </a:r>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a:t>
                </a:r>
                <a:r>
                  <a:rPr lang="en-US" sz="1200" i="0" kern="1200">
                    <a:solidFill>
                      <a:schemeClr val="tx1"/>
                    </a:solidFill>
                    <a:latin typeface="+mn-lt"/>
                    <a:ea typeface="+mn-ea"/>
                    <a:cs typeface="+mn-cs"/>
                  </a:rPr>
                  <a:t>├ 𝑘_𝑎 𝑚(𝑡)|&gt;1</a:t>
                </a:r>
                <a:r>
                  <a:rPr lang="en-US" dirty="0" smtClean="0"/>
                  <a:t> for all t,</a:t>
                </a:r>
                <a:r>
                  <a:rPr lang="en-US" baseline="0" dirty="0" smtClean="0"/>
                  <a:t> the carrier becomes over modulated resulting in carrier phase reversal whenever the factor </a:t>
                </a:r>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1+𝑘_𝑎 𝑚(𝑡)</a:t>
                </a:r>
                <a:r>
                  <a:rPr lang="en-US" dirty="0" smtClean="0"/>
                  <a:t> crosses the time</a:t>
                </a:r>
                <a:r>
                  <a:rPr lang="en-US" baseline="0" dirty="0" smtClean="0"/>
                  <a:t> axis or zero</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18</a:t>
            </a:fld>
            <a:endParaRPr lang="en-US"/>
          </a:p>
        </p:txBody>
      </p:sp>
    </p:spTree>
    <p:extLst>
      <p:ext uri="{BB962C8B-B14F-4D97-AF65-F5344CB8AC3E}">
        <p14:creationId xmlns:p14="http://schemas.microsoft.com/office/powerpoint/2010/main" val="276351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19</a:t>
            </a:fld>
            <a:endParaRPr lang="en-US"/>
          </a:p>
        </p:txBody>
      </p:sp>
    </p:spTree>
    <p:extLst>
      <p:ext uri="{BB962C8B-B14F-4D97-AF65-F5344CB8AC3E}">
        <p14:creationId xmlns:p14="http://schemas.microsoft.com/office/powerpoint/2010/main" val="115321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kern="1200" smtClean="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a:t>
                </a:r>
                <a:r>
                  <a:rPr lang="en-US" sz="1200" i="0" kern="1200">
                    <a:solidFill>
                      <a:schemeClr val="tx1"/>
                    </a:solidFill>
                    <a:latin typeface="+mn-lt"/>
                    <a:ea typeface="+mn-ea"/>
                    <a:cs typeface="+mn-cs"/>
                  </a:rPr>
                  <a:t>𝑓_𝑐</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20</a:t>
            </a:fld>
            <a:endParaRPr lang="en-US"/>
          </a:p>
        </p:txBody>
      </p:sp>
    </p:spTree>
    <p:extLst>
      <p:ext uri="{BB962C8B-B14F-4D97-AF65-F5344CB8AC3E}">
        <p14:creationId xmlns:p14="http://schemas.microsoft.com/office/powerpoint/2010/main" val="148274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ratio of change in amplitude of modulating signal to the amplitude of carrier</a:t>
            </a:r>
            <a:r>
              <a:rPr lang="en-US" baseline="0" dirty="0" smtClean="0"/>
              <a:t> wave is know as modulation index or factor</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23</a:t>
            </a:fld>
            <a:endParaRPr lang="en-US"/>
          </a:p>
        </p:txBody>
      </p:sp>
    </p:spTree>
    <p:extLst>
      <p:ext uri="{BB962C8B-B14F-4D97-AF65-F5344CB8AC3E}">
        <p14:creationId xmlns:p14="http://schemas.microsoft.com/office/powerpoint/2010/main" val="39926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smtClean="0"/>
                  <a:t>Expanding</a:t>
                </a:r>
                <a:r>
                  <a:rPr lang="en-US" b="0" baseline="0" dirty="0" smtClean="0"/>
                  <a:t> eqn-1 </a:t>
                </a:r>
              </a:p>
              <a:p>
                <a:pPr/>
                <a14:m>
                  <m:oMathPara xmlns:m="http://schemas.openxmlformats.org/officeDocument/2006/math">
                    <m:oMathParaPr>
                      <m:jc m:val="centerGroup"/>
                    </m:oMathParaPr>
                    <m:oMath xmlns:m="http://schemas.openxmlformats.org/officeDocument/2006/math">
                      <m:d>
                        <m:dPr>
                          <m:begChr m:val=""/>
                          <m:ctrlPr>
                            <a:rPr lang="en-US" sz="1200" i="1" kern="1200" smtClean="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𝑠</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𝜇</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𝑚</m:t>
                              </m:r>
                            </m:sub>
                          </m:sSub>
                          <m:r>
                            <a:rPr lang="en-US" sz="1200" i="1" kern="1200">
                              <a:solidFill>
                                <a:schemeClr val="tx1"/>
                              </a:solidFill>
                              <a:latin typeface="Cambria Math" panose="02040503050406030204" pitchFamily="18" charset="0"/>
                              <a:ea typeface="+mn-ea"/>
                              <a:cs typeface="+mn-cs"/>
                            </a:rPr>
                            <m:t>𝑡</m:t>
                          </m:r>
                        </m:e>
                      </m:d>
                    </m:oMath>
                  </m:oMathPara>
                </a14:m>
                <a:endParaRPr lang="en-US" b="0" baseline="0" dirty="0" smtClean="0"/>
              </a:p>
              <a:p>
                <a:r>
                  <a:rPr lang="en-US" b="0" baseline="0" dirty="0" smtClean="0"/>
                  <a:t>and using trig identities </a:t>
                </a:r>
                <a:r>
                  <a:rPr lang="en-US" b="0" baseline="0" dirty="0" smtClean="0">
                    <a:sym typeface="Wingdings" panose="05000000000000000000" pitchFamily="2" charset="2"/>
                  </a:rPr>
                  <a:t></a:t>
                </a:r>
              </a:p>
              <a:p>
                <a:pPr/>
                <a14:m>
                  <m:oMathPara xmlns:m="http://schemas.openxmlformats.org/officeDocument/2006/math">
                    <m:oMathParaPr>
                      <m:jc m:val="centerGroup"/>
                    </m:oMathParaPr>
                    <m:oMath xmlns:m="http://schemas.openxmlformats.org/officeDocument/2006/math">
                      <m:r>
                        <m:rPr>
                          <m:sty m:val="p"/>
                        </m:rPr>
                        <a:rPr lang="en-US" sz="1200" kern="1200" smtClean="0">
                          <a:solidFill>
                            <a:schemeClr val="tx1"/>
                          </a:solidFill>
                          <a:latin typeface="Cambria Math" panose="02040503050406030204" pitchFamily="18" charset="0"/>
                          <a:ea typeface="+mn-ea"/>
                          <a:cs typeface="+mn-cs"/>
                        </a:rPr>
                        <m:t>cos</m:t>
                      </m:r>
                      <m:r>
                        <a:rPr lang="en-US" sz="1200" i="1" kern="1200">
                          <a:solidFill>
                            <a:schemeClr val="tx1"/>
                          </a:solidFill>
                          <a:latin typeface="Cambria Math" panose="02040503050406030204" pitchFamily="18" charset="0"/>
                          <a:ea typeface="+mn-ea"/>
                          <a:cs typeface="+mn-cs"/>
                        </a:rPr>
                        <m:t>𝐴</m:t>
                      </m:r>
                      <m:r>
                        <m:rPr>
                          <m:sty m:val="p"/>
                        </m:rPr>
                        <a:rPr lang="en-US" sz="1200" i="0" kern="1200">
                          <a:solidFill>
                            <a:schemeClr val="tx1"/>
                          </a:solidFill>
                          <a:latin typeface="Cambria Math" panose="02040503050406030204" pitchFamily="18" charset="0"/>
                          <a:ea typeface="+mn-ea"/>
                          <a:cs typeface="+mn-cs"/>
                        </a:rPr>
                        <m:t>cos</m:t>
                      </m:r>
                      <m:r>
                        <a:rPr lang="en-US" sz="1200" i="1" kern="1200">
                          <a:solidFill>
                            <a:schemeClr val="tx1"/>
                          </a:solidFill>
                          <a:latin typeface="Cambria Math" panose="02040503050406030204" pitchFamily="18" charset="0"/>
                          <a:ea typeface="+mn-ea"/>
                          <a:cs typeface="+mn-cs"/>
                        </a:rPr>
                        <m:t>𝐵</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den>
                      </m:f>
                      <m:d>
                        <m:dPr>
                          <m:begChr m:val="["/>
                          <m:endChr m:val="]"/>
                          <m:ctrlPr>
                            <a:rPr lang="en-US" sz="1200" i="1" kern="1200">
                              <a:solidFill>
                                <a:schemeClr val="tx1"/>
                              </a:solidFill>
                              <a:latin typeface="Cambria Math" panose="02040503050406030204" pitchFamily="18" charset="0"/>
                              <a:ea typeface="+mn-ea"/>
                              <a:cs typeface="+mn-cs"/>
                            </a:rPr>
                          </m:ctrlPr>
                        </m:dPr>
                        <m:e>
                          <m:d>
                            <m:dPr>
                              <m:begChr m:val=""/>
                              <m:ctrlPr>
                                <a:rPr lang="en-US" sz="1200" i="1" kern="1200">
                                  <a:solidFill>
                                    <a:schemeClr val="tx1"/>
                                  </a:solidFill>
                                  <a:latin typeface="Cambria Math" panose="02040503050406030204" pitchFamily="18" charset="0"/>
                                  <a:ea typeface="+mn-ea"/>
                                  <a:cs typeface="+mn-cs"/>
                                </a:rPr>
                              </m:ctrlPr>
                            </m:dPr>
                            <m:e>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𝐴</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𝐵</m:t>
                              </m:r>
                              <m:r>
                                <a:rPr lang="en-US" sz="1200" i="0" kern="1200">
                                  <a:solidFill>
                                    <a:schemeClr val="tx1"/>
                                  </a:solidFill>
                                  <a:latin typeface="Cambria Math" panose="02040503050406030204" pitchFamily="18" charset="0"/>
                                  <a:ea typeface="+mn-ea"/>
                                  <a:cs typeface="+mn-cs"/>
                                </a:rPr>
                                <m:t>)+</m:t>
                              </m:r>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𝐴</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𝐵</m:t>
                              </m:r>
                            </m:e>
                          </m:d>
                        </m:e>
                      </m:d>
                    </m:oMath>
                  </m:oMathPara>
                </a14:m>
                <a:endParaRPr lang="en-US" b="0" dirty="0" smtClean="0"/>
              </a:p>
              <a:p>
                <a:r>
                  <a:rPr lang="en-US" b="0" dirty="0" smtClean="0"/>
                  <a:t>The</a:t>
                </a:r>
                <a:r>
                  <a:rPr lang="en-US" b="0" baseline="0" dirty="0" smtClean="0"/>
                  <a:t> results consist of three frequency components</a:t>
                </a:r>
                <a:endParaRPr lang="en-US" b="0" dirty="0" smtClean="0"/>
              </a:p>
            </p:txBody>
          </p:sp>
        </mc:Choice>
        <mc:Fallback xmlns="">
          <p:sp>
            <p:nvSpPr>
              <p:cNvPr id="3" name="Notes Placeholder 2"/>
              <p:cNvSpPr>
                <a:spLocks noGrp="1"/>
              </p:cNvSpPr>
              <p:nvPr>
                <p:ph type="body" idx="1"/>
              </p:nvPr>
            </p:nvSpPr>
            <p:spPr/>
            <p:txBody>
              <a:bodyPr/>
              <a:lstStyle/>
              <a:p>
                <a:r>
                  <a:rPr lang="en-US" b="0" dirty="0" smtClean="0"/>
                  <a:t>Expanding</a:t>
                </a:r>
                <a:r>
                  <a:rPr lang="en-US" b="0" baseline="0" dirty="0" smtClean="0"/>
                  <a:t> eqn-1 </a:t>
                </a:r>
              </a:p>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𝑠(𝑡)=𝐴_𝑐 cos(2𝜋𝑓_𝑐 𝑡)+𝜇𝐴_𝑐 cos(2𝜋𝑓_𝑐 𝑡)·cos(2𝜋𝑓_𝑚 𝑡)</a:t>
                </a:r>
                <a:endParaRPr lang="en-US" b="0" baseline="0" dirty="0" smtClean="0"/>
              </a:p>
              <a:p>
                <a:r>
                  <a:rPr lang="en-US" b="0" baseline="0" dirty="0" smtClean="0"/>
                  <a:t>and using trig identities </a:t>
                </a:r>
                <a:r>
                  <a:rPr lang="en-US" b="0" baseline="0" dirty="0" smtClean="0">
                    <a:sym typeface="Wingdings" panose="05000000000000000000" pitchFamily="2" charset="2"/>
                  </a:rPr>
                  <a:t></a:t>
                </a:r>
              </a:p>
              <a:p>
                <a:r>
                  <a:rPr lang="en-US" sz="1200" i="0" kern="1200" smtClean="0">
                    <a:solidFill>
                      <a:schemeClr val="tx1"/>
                    </a:solidFill>
                    <a:latin typeface="+mn-lt"/>
                    <a:ea typeface="+mn-ea"/>
                    <a:cs typeface="+mn-cs"/>
                  </a:rPr>
                  <a:t>cos</a:t>
                </a:r>
                <a:r>
                  <a:rPr lang="en-US" sz="1200" i="0" kern="1200">
                    <a:solidFill>
                      <a:schemeClr val="tx1"/>
                    </a:solidFill>
                    <a:latin typeface="+mn-lt"/>
                    <a:ea typeface="+mn-ea"/>
                    <a:cs typeface="+mn-cs"/>
                  </a:rPr>
                  <a:t>𝐴cos𝐵=1/2 [├ cos(𝐴−𝐵)+cos(𝐴+𝐵)]</a:t>
                </a:r>
                <a:endParaRPr lang="en-US" b="0" dirty="0" smtClean="0"/>
              </a:p>
              <a:p>
                <a:r>
                  <a:rPr lang="en-US" b="0" dirty="0" smtClean="0"/>
                  <a:t>The</a:t>
                </a:r>
                <a:r>
                  <a:rPr lang="en-US" b="0" baseline="0" dirty="0" smtClean="0"/>
                  <a:t> results consist of three frequency components</a:t>
                </a:r>
                <a:endParaRPr lang="en-US" b="0" dirty="0" smtClean="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24</a:t>
            </a:fld>
            <a:endParaRPr lang="en-US"/>
          </a:p>
        </p:txBody>
      </p:sp>
    </p:spTree>
    <p:extLst>
      <p:ext uri="{BB962C8B-B14F-4D97-AF65-F5344CB8AC3E}">
        <p14:creationId xmlns:p14="http://schemas.microsoft.com/office/powerpoint/2010/main" val="4167987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fld id="{DD016CE2-E59E-4A9F-B022-55D079DA2D35}" type="slidenum">
              <a:rPr lang="en-GB" smtClean="0">
                <a:solidFill>
                  <a:prstClr val="black"/>
                </a:solidFill>
              </a:rPr>
              <a:pPr/>
              <a:t>25</a:t>
            </a:fld>
            <a:endParaRPr lang="en-GB">
              <a:solidFill>
                <a:prstClr val="black"/>
              </a:solidFill>
            </a:endParaRPr>
          </a:p>
        </p:txBody>
      </p:sp>
    </p:spTree>
    <p:extLst>
      <p:ext uri="{BB962C8B-B14F-4D97-AF65-F5344CB8AC3E}">
        <p14:creationId xmlns:p14="http://schemas.microsoft.com/office/powerpoint/2010/main" val="228259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26</a:t>
            </a:fld>
            <a:endParaRPr lang="en-US"/>
          </a:p>
        </p:txBody>
      </p:sp>
    </p:spTree>
    <p:extLst>
      <p:ext uri="{BB962C8B-B14F-4D97-AF65-F5344CB8AC3E}">
        <p14:creationId xmlns:p14="http://schemas.microsoft.com/office/powerpoint/2010/main" val="3125611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27</a:t>
            </a:fld>
            <a:endParaRPr lang="en-US"/>
          </a:p>
        </p:txBody>
      </p:sp>
    </p:spTree>
    <p:extLst>
      <p:ext uri="{BB962C8B-B14F-4D97-AF65-F5344CB8AC3E}">
        <p14:creationId xmlns:p14="http://schemas.microsoft.com/office/powerpoint/2010/main" val="2772831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28</a:t>
            </a:fld>
            <a:endParaRPr lang="en-US"/>
          </a:p>
        </p:txBody>
      </p:sp>
    </p:spTree>
    <p:extLst>
      <p:ext uri="{BB962C8B-B14F-4D97-AF65-F5344CB8AC3E}">
        <p14:creationId xmlns:p14="http://schemas.microsoft.com/office/powerpoint/2010/main" val="144573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from handout page 50</a:t>
            </a:r>
            <a:endParaRPr lang="en-GB" dirty="0"/>
          </a:p>
        </p:txBody>
      </p:sp>
      <p:sp>
        <p:nvSpPr>
          <p:cNvPr id="4" name="Slide Number Placeholder 3"/>
          <p:cNvSpPr>
            <a:spLocks noGrp="1"/>
          </p:cNvSpPr>
          <p:nvPr>
            <p:ph type="sldNum" sz="quarter" idx="10"/>
          </p:nvPr>
        </p:nvSpPr>
        <p:spPr/>
        <p:txBody>
          <a:bodyPr/>
          <a:lstStyle/>
          <a:p>
            <a:fld id="{EEC37878-20A5-4CC2-A433-2EC0C332DF54}" type="slidenum">
              <a:rPr lang="en-GB" smtClean="0"/>
              <a:t>29</a:t>
            </a:fld>
            <a:endParaRPr lang="en-GB"/>
          </a:p>
        </p:txBody>
      </p:sp>
    </p:spTree>
    <p:extLst>
      <p:ext uri="{BB962C8B-B14F-4D97-AF65-F5344CB8AC3E}">
        <p14:creationId xmlns:p14="http://schemas.microsoft.com/office/powerpoint/2010/main" val="3125508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Fourier transform can be used to achieve</a:t>
            </a:r>
            <a:r>
              <a:rPr lang="en-US" baseline="0" dirty="0" smtClean="0"/>
              <a:t> the same results</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7</a:t>
            </a:fld>
            <a:endParaRPr lang="en-US"/>
          </a:p>
        </p:txBody>
      </p:sp>
    </p:spTree>
    <p:extLst>
      <p:ext uri="{BB962C8B-B14F-4D97-AF65-F5344CB8AC3E}">
        <p14:creationId xmlns:p14="http://schemas.microsoft.com/office/powerpoint/2010/main" val="201573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Transfer function </a:t>
                </a:r>
                <a14:m>
                  <m:oMath xmlns:m="http://schemas.openxmlformats.org/officeDocument/2006/math">
                    <m:r>
                      <a:rPr lang="en-US" sz="1200" i="1" kern="1200" smtClean="0">
                        <a:solidFill>
                          <a:schemeClr val="tx1"/>
                        </a:solidFill>
                        <a:latin typeface="Cambria Math" panose="02040503050406030204" pitchFamily="18" charset="0"/>
                        <a:ea typeface="+mn-ea"/>
                        <a:cs typeface="+mn-cs"/>
                      </a:rPr>
                      <m:t>𝐻</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𝑓</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1+</m:t>
                        </m:r>
                        <m:r>
                          <a:rPr lang="en-US" sz="1200" i="1" kern="1200">
                            <a:solidFill>
                              <a:schemeClr val="tx1"/>
                            </a:solidFill>
                            <a:latin typeface="Cambria Math" panose="02040503050406030204" pitchFamily="18" charset="0"/>
                            <a:ea typeface="+mn-ea"/>
                            <a:cs typeface="+mn-cs"/>
                          </a:rPr>
                          <m:t>𝑗𝑄</m:t>
                        </m:r>
                        <m:d>
                          <m:dPr>
                            <m:ctrlPr>
                              <a:rPr lang="en-US" sz="1200" i="1" kern="1200">
                                <a:solidFill>
                                  <a:schemeClr val="tx1"/>
                                </a:solidFill>
                                <a:latin typeface="Cambria Math" panose="02040503050406030204" pitchFamily="18" charset="0"/>
                                <a:ea typeface="+mn-ea"/>
                                <a:cs typeface="+mn-cs"/>
                              </a:rPr>
                            </m:ctrlPr>
                          </m:dPr>
                          <m:e>
                            <m:f>
                              <m:fPr>
                                <m:ctrlPr>
                                  <a:rPr lang="en-US" sz="1200" i="1" kern="1200">
                                    <a:solidFill>
                                      <a:schemeClr val="tx1"/>
                                    </a:solidFill>
                                    <a:latin typeface="Cambria Math" panose="02040503050406030204" pitchFamily="18" charset="0"/>
                                    <a:ea typeface="+mn-ea"/>
                                    <a:cs typeface="+mn-cs"/>
                                  </a:rPr>
                                </m:ctrlPr>
                              </m:fPr>
                              <m:num>
                                <m:r>
                                  <a:rPr lang="en-US" sz="1200" i="1" kern="1200">
                                    <a:solidFill>
                                      <a:schemeClr val="tx1"/>
                                    </a:solidFill>
                                    <a:latin typeface="Cambria Math" panose="02040503050406030204" pitchFamily="18" charset="0"/>
                                    <a:ea typeface="+mn-ea"/>
                                    <a:cs typeface="+mn-cs"/>
                                  </a:rPr>
                                  <m:t>𝑓</m:t>
                                </m:r>
                              </m:num>
                              <m:den>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𝑜</m:t>
                                    </m:r>
                                  </m:sub>
                                </m:sSub>
                              </m:den>
                            </m:f>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𝑜</m:t>
                                    </m:r>
                                  </m:sub>
                                </m:sSub>
                              </m:num>
                              <m:den>
                                <m:r>
                                  <a:rPr lang="en-US" sz="1200" i="1" kern="1200">
                                    <a:solidFill>
                                      <a:schemeClr val="tx1"/>
                                    </a:solidFill>
                                    <a:latin typeface="Cambria Math" panose="02040503050406030204" pitchFamily="18" charset="0"/>
                                    <a:ea typeface="+mn-ea"/>
                                    <a:cs typeface="+mn-cs"/>
                                  </a:rPr>
                                  <m:t>𝑓</m:t>
                                </m:r>
                              </m:den>
                            </m:f>
                          </m:e>
                        </m:d>
                      </m:den>
                    </m:f>
                  </m:oMath>
                </a14:m>
                <a:endParaRPr lang="en-US" dirty="0" smtClean="0"/>
              </a:p>
              <a:p>
                <a:endParaRPr lang="en-US" dirty="0" smtClean="0"/>
              </a:p>
              <a:p>
                <a:r>
                  <a:rPr lang="en-US" dirty="0" smtClean="0"/>
                  <a:t>The fractional bandwidth should be kept within the range of </a:t>
                </a:r>
              </a:p>
              <a:p>
                <a:pPr/>
                <a14:m>
                  <m:oMathPara xmlns:m="http://schemas.openxmlformats.org/officeDocument/2006/math">
                    <m:oMathParaPr>
                      <m:jc m:val="centerGroup"/>
                    </m:oMathParaPr>
                    <m:oMath xmlns:m="http://schemas.openxmlformats.org/officeDocument/2006/math">
                      <m:r>
                        <a:rPr lang="en-US" sz="1200" kern="1200" smtClean="0">
                          <a:solidFill>
                            <a:schemeClr val="tx1"/>
                          </a:solidFill>
                          <a:latin typeface="Cambria Math" panose="02040503050406030204" pitchFamily="18" charset="0"/>
                          <a:ea typeface="+mn-ea"/>
                          <a:cs typeface="+mn-cs"/>
                        </a:rPr>
                        <m:t>0.01</m:t>
                      </m:r>
                      <m:r>
                        <a:rPr lang="en-US" sz="1200" i="0" kern="1200">
                          <a:solidFill>
                            <a:schemeClr val="tx1"/>
                          </a:solidFill>
                          <a:latin typeface="Cambria Math" panose="02040503050406030204" pitchFamily="18" charset="0"/>
                          <a:ea typeface="+mn-ea"/>
                          <a:cs typeface="+mn-cs"/>
                        </a:rPr>
                        <m:t>&lt;</m:t>
                      </m:r>
                      <m:f>
                        <m:fPr>
                          <m:ctrlPr>
                            <a:rPr lang="en-US" sz="1200" i="1" kern="1200">
                              <a:solidFill>
                                <a:schemeClr val="tx1"/>
                              </a:solidFill>
                              <a:latin typeface="Cambria Math" panose="02040503050406030204" pitchFamily="18" charset="0"/>
                              <a:ea typeface="+mn-ea"/>
                              <a:cs typeface="+mn-cs"/>
                            </a:rPr>
                          </m:ctrlPr>
                        </m:fPr>
                        <m:num>
                          <m:r>
                            <a:rPr lang="en-US" sz="1200" i="1" kern="1200">
                              <a:solidFill>
                                <a:schemeClr val="tx1"/>
                              </a:solidFill>
                              <a:latin typeface="Cambria Math" panose="02040503050406030204" pitchFamily="18" charset="0"/>
                              <a:ea typeface="+mn-ea"/>
                              <a:cs typeface="+mn-cs"/>
                            </a:rPr>
                            <m:t>𝐵</m:t>
                          </m:r>
                        </m:num>
                        <m:den>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den>
                      </m:f>
                      <m:r>
                        <a:rPr lang="en-US" sz="1200" i="0" kern="1200">
                          <a:solidFill>
                            <a:schemeClr val="tx1"/>
                          </a:solidFill>
                          <a:latin typeface="Cambria Math" panose="02040503050406030204" pitchFamily="18" charset="0"/>
                          <a:ea typeface="+mn-ea"/>
                          <a:cs typeface="+mn-cs"/>
                        </a:rPr>
                        <m:t>&lt;0.1</m:t>
                      </m:r>
                    </m:oMath>
                  </m:oMathPara>
                </a14:m>
                <a:endParaRPr lang="en-US" dirty="0" smtClean="0"/>
              </a:p>
              <a:p>
                <a:r>
                  <a:rPr lang="en-US" dirty="0" smtClean="0"/>
                  <a:t>Otherwise</a:t>
                </a:r>
                <a:r>
                  <a:rPr lang="en-US" baseline="0" dirty="0" smtClean="0"/>
                  <a:t> the serious signal distortion can occur</a:t>
                </a:r>
                <a:endParaRPr lang="en-US" dirty="0"/>
              </a:p>
            </p:txBody>
          </p:sp>
        </mc:Choice>
        <mc:Fallback xmlns="">
          <p:sp>
            <p:nvSpPr>
              <p:cNvPr id="3" name="Notes Placeholder 2"/>
              <p:cNvSpPr>
                <a:spLocks noGrp="1"/>
              </p:cNvSpPr>
              <p:nvPr>
                <p:ph type="body" idx="1"/>
              </p:nvPr>
            </p:nvSpPr>
            <p:spPr/>
            <p:txBody>
              <a:bodyPr/>
              <a:lstStyle/>
              <a:p>
                <a:r>
                  <a:rPr lang="en-US" dirty="0" smtClean="0"/>
                  <a:t>Transfer function </a:t>
                </a:r>
                <a:r>
                  <a:rPr lang="en-US" sz="1200" i="0" kern="1200" smtClean="0">
                    <a:solidFill>
                      <a:schemeClr val="tx1"/>
                    </a:solidFill>
                    <a:latin typeface="+mn-lt"/>
                    <a:ea typeface="+mn-ea"/>
                    <a:cs typeface="+mn-cs"/>
                  </a:rPr>
                  <a:t>𝐻</a:t>
                </a:r>
                <a:r>
                  <a:rPr lang="en-US" sz="1200" i="0" kern="1200">
                    <a:solidFill>
                      <a:schemeClr val="tx1"/>
                    </a:solidFill>
                    <a:latin typeface="+mn-lt"/>
                    <a:ea typeface="+mn-ea"/>
                    <a:cs typeface="+mn-cs"/>
                  </a:rPr>
                  <a:t>(𝑓)=1/(1+𝑗𝑄(𝑓/𝑓_𝑜 −𝑓_𝑜/𝑓) )</a:t>
                </a:r>
                <a:endParaRPr lang="en-US" dirty="0" smtClean="0"/>
              </a:p>
              <a:p>
                <a:endParaRPr lang="en-US" dirty="0" smtClean="0"/>
              </a:p>
              <a:p>
                <a:r>
                  <a:rPr lang="en-US" dirty="0" smtClean="0"/>
                  <a:t>The fractional bandwidth should be kept within the range of </a:t>
                </a:r>
              </a:p>
              <a:p>
                <a:r>
                  <a:rPr lang="en-US" sz="1200" i="0" kern="1200" smtClean="0">
                    <a:solidFill>
                      <a:schemeClr val="tx1"/>
                    </a:solidFill>
                    <a:latin typeface="+mn-lt"/>
                    <a:ea typeface="+mn-ea"/>
                    <a:cs typeface="+mn-cs"/>
                  </a:rPr>
                  <a:t>0.01</a:t>
                </a:r>
                <a:r>
                  <a:rPr lang="en-US" sz="1200" i="0" kern="1200">
                    <a:solidFill>
                      <a:schemeClr val="tx1"/>
                    </a:solidFill>
                    <a:latin typeface="+mn-lt"/>
                    <a:ea typeface="+mn-ea"/>
                    <a:cs typeface="+mn-cs"/>
                  </a:rPr>
                  <a:t>&lt;𝐵/𝑓_𝑐 &lt;0.1</a:t>
                </a:r>
                <a:endParaRPr lang="en-US" dirty="0" smtClean="0"/>
              </a:p>
              <a:p>
                <a:r>
                  <a:rPr lang="en-US" dirty="0" smtClean="0"/>
                  <a:t>Otherwise</a:t>
                </a:r>
                <a:r>
                  <a:rPr lang="en-US" baseline="0" dirty="0" smtClean="0"/>
                  <a:t> the serious signal distortion can occur</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31</a:t>
            </a:fld>
            <a:endParaRPr lang="en-US"/>
          </a:p>
        </p:txBody>
      </p:sp>
    </p:spTree>
    <p:extLst>
      <p:ext uri="{BB962C8B-B14F-4D97-AF65-F5344CB8AC3E}">
        <p14:creationId xmlns:p14="http://schemas.microsoft.com/office/powerpoint/2010/main" val="459794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32</a:t>
            </a:fld>
            <a:endParaRPr lang="en-US"/>
          </a:p>
        </p:txBody>
      </p:sp>
    </p:spTree>
    <p:extLst>
      <p:ext uri="{BB962C8B-B14F-4D97-AF65-F5344CB8AC3E}">
        <p14:creationId xmlns:p14="http://schemas.microsoft.com/office/powerpoint/2010/main" val="179707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nonlinear</a:t>
            </a:r>
            <a:r>
              <a:rPr lang="en-US" baseline="0" dirty="0" smtClean="0"/>
              <a:t> device?</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35</a:t>
            </a:fld>
            <a:endParaRPr lang="en-US"/>
          </a:p>
        </p:txBody>
      </p:sp>
    </p:spTree>
    <p:extLst>
      <p:ext uri="{BB962C8B-B14F-4D97-AF65-F5344CB8AC3E}">
        <p14:creationId xmlns:p14="http://schemas.microsoft.com/office/powerpoint/2010/main" val="381866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1200" i="1" kern="1200" smtClean="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𝑉</m:t>
                          </m:r>
                        </m:e>
                        <m:sub>
                          <m:r>
                            <a:rPr lang="en-US" sz="1200" i="1" kern="1200">
                              <a:solidFill>
                                <a:schemeClr val="tx1"/>
                              </a:solidFill>
                              <a:latin typeface="Cambria Math" panose="02040503050406030204" pitchFamily="18" charset="0"/>
                              <a:ea typeface="+mn-ea"/>
                              <a:cs typeface="+mn-cs"/>
                            </a:rPr>
                            <m:t>𝑜</m:t>
                          </m:r>
                        </m:sub>
                      </m:sSub>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1" kern="1200">
                              <a:solidFill>
                                <a:schemeClr val="tx1"/>
                              </a:solidFill>
                              <a:latin typeface="Cambria Math" panose="02040503050406030204" pitchFamily="18" charset="0"/>
                              <a:ea typeface="+mn-ea"/>
                              <a:cs typeface="+mn-cs"/>
                            </a:rPr>
                            <m:t>𝑜</m:t>
                          </m:r>
                        </m:sub>
                      </m:sSub>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0" kern="1200">
                              <a:solidFill>
                                <a:schemeClr val="tx1"/>
                              </a:solidFill>
                              <a:latin typeface="Cambria Math" panose="02040503050406030204" pitchFamily="18" charset="0"/>
                              <a:ea typeface="+mn-ea"/>
                              <a:cs typeface="+mn-cs"/>
                            </a:rPr>
                            <m:t>1</m:t>
                          </m:r>
                        </m:sub>
                      </m:sSub>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𝑉</m:t>
                          </m:r>
                        </m:e>
                        <m:sub>
                          <m:r>
                            <a:rPr lang="en-US" sz="1200" i="1" kern="1200">
                              <a:solidFill>
                                <a:schemeClr val="tx1"/>
                              </a:solidFill>
                              <a:latin typeface="Cambria Math" panose="02040503050406030204" pitchFamily="18" charset="0"/>
                              <a:ea typeface="+mn-ea"/>
                              <a:cs typeface="+mn-cs"/>
                            </a:rPr>
                            <m:t>𝑖𝑛</m:t>
                          </m:r>
                        </m:sub>
                      </m:sSub>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0" kern="1200">
                              <a:solidFill>
                                <a:schemeClr val="tx1"/>
                              </a:solidFill>
                              <a:latin typeface="Cambria Math" panose="02040503050406030204" pitchFamily="18" charset="0"/>
                              <a:ea typeface="+mn-ea"/>
                              <a:cs typeface="+mn-cs"/>
                            </a:rPr>
                            <m:t>2</m:t>
                          </m:r>
                        </m:sub>
                      </m:sSub>
                      <m:sSubSup>
                        <m:sSubSupPr>
                          <m:ctrlPr>
                            <a:rPr lang="en-US" sz="1200" i="1" kern="1200">
                              <a:solidFill>
                                <a:schemeClr val="tx1"/>
                              </a:solidFill>
                              <a:latin typeface="Cambria Math" panose="02040503050406030204" pitchFamily="18" charset="0"/>
                              <a:ea typeface="+mn-ea"/>
                              <a:cs typeface="+mn-cs"/>
                            </a:rPr>
                          </m:ctrlPr>
                        </m:sSubSupPr>
                        <m:e>
                          <m:r>
                            <a:rPr lang="en-US" sz="1200" i="1" kern="1200">
                              <a:solidFill>
                                <a:schemeClr val="tx1"/>
                              </a:solidFill>
                              <a:latin typeface="Cambria Math" panose="02040503050406030204" pitchFamily="18" charset="0"/>
                              <a:ea typeface="+mn-ea"/>
                              <a:cs typeface="+mn-cs"/>
                            </a:rPr>
                            <m:t>𝑉</m:t>
                          </m:r>
                        </m:e>
                        <m:sub>
                          <m:r>
                            <a:rPr lang="en-US" sz="1200" i="1" kern="1200">
                              <a:solidFill>
                                <a:schemeClr val="tx1"/>
                              </a:solidFill>
                              <a:latin typeface="Cambria Math" panose="02040503050406030204" pitchFamily="18" charset="0"/>
                              <a:ea typeface="+mn-ea"/>
                              <a:cs typeface="+mn-cs"/>
                            </a:rPr>
                            <m:t>𝑖𝑛</m:t>
                          </m:r>
                        </m:sub>
                        <m:sup>
                          <m:r>
                            <a:rPr lang="en-US" sz="1200" i="0" kern="1200">
                              <a:solidFill>
                                <a:schemeClr val="tx1"/>
                              </a:solidFill>
                              <a:latin typeface="Cambria Math" panose="02040503050406030204" pitchFamily="18" charset="0"/>
                              <a:ea typeface="+mn-ea"/>
                              <a:cs typeface="+mn-cs"/>
                            </a:rPr>
                            <m:t>2</m:t>
                          </m:r>
                        </m:sup>
                      </m:sSubSup>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0" kern="1200">
                              <a:solidFill>
                                <a:schemeClr val="tx1"/>
                              </a:solidFill>
                              <a:latin typeface="Cambria Math" panose="02040503050406030204" pitchFamily="18" charset="0"/>
                              <a:ea typeface="+mn-ea"/>
                              <a:cs typeface="+mn-cs"/>
                            </a:rPr>
                            <m:t>3</m:t>
                          </m:r>
                        </m:sub>
                      </m:sSub>
                      <m:sSubSup>
                        <m:sSubSupPr>
                          <m:ctrlPr>
                            <a:rPr lang="en-US" sz="1200" i="1" kern="1200">
                              <a:solidFill>
                                <a:schemeClr val="tx1"/>
                              </a:solidFill>
                              <a:latin typeface="Cambria Math" panose="02040503050406030204" pitchFamily="18" charset="0"/>
                              <a:ea typeface="+mn-ea"/>
                              <a:cs typeface="+mn-cs"/>
                            </a:rPr>
                          </m:ctrlPr>
                        </m:sSubSupPr>
                        <m:e>
                          <m:r>
                            <a:rPr lang="en-US" sz="1200" i="1" kern="1200">
                              <a:solidFill>
                                <a:schemeClr val="tx1"/>
                              </a:solidFill>
                              <a:latin typeface="Cambria Math" panose="02040503050406030204" pitchFamily="18" charset="0"/>
                              <a:ea typeface="+mn-ea"/>
                              <a:cs typeface="+mn-cs"/>
                            </a:rPr>
                            <m:t>𝑉</m:t>
                          </m:r>
                        </m:e>
                        <m:sub>
                          <m:r>
                            <a:rPr lang="en-US" sz="1200" i="1" kern="1200">
                              <a:solidFill>
                                <a:schemeClr val="tx1"/>
                              </a:solidFill>
                              <a:latin typeface="Cambria Math" panose="02040503050406030204" pitchFamily="18" charset="0"/>
                              <a:ea typeface="+mn-ea"/>
                              <a:cs typeface="+mn-cs"/>
                            </a:rPr>
                            <m:t>𝑖𝑛</m:t>
                          </m:r>
                        </m:sub>
                        <m:sup>
                          <m:r>
                            <a:rPr lang="en-US" sz="1200" i="0" kern="1200">
                              <a:solidFill>
                                <a:schemeClr val="tx1"/>
                              </a:solidFill>
                              <a:latin typeface="Cambria Math" panose="02040503050406030204" pitchFamily="18" charset="0"/>
                              <a:ea typeface="+mn-ea"/>
                              <a:cs typeface="+mn-cs"/>
                            </a:rPr>
                            <m:t>3</m:t>
                          </m:r>
                        </m:sup>
                      </m:sSubSup>
                      <m:r>
                        <a:rPr lang="en-US" sz="1200" i="0" kern="1200">
                          <a:solidFill>
                            <a:schemeClr val="tx1"/>
                          </a:solidFill>
                          <a:latin typeface="Cambria Math" panose="02040503050406030204" pitchFamily="18" charset="0"/>
                          <a:ea typeface="+mn-ea"/>
                          <a:cs typeface="+mn-cs"/>
                        </a:rPr>
                        <m:t>+...</m:t>
                      </m:r>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𝑉</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𝑜=𝑎_𝑜+𝑎_1 𝑉_𝑖𝑛+𝑎_2 𝑉_𝑖𝑛^2+𝑎_3 𝑉_𝑖𝑛^3+...</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36</a:t>
            </a:fld>
            <a:endParaRPr lang="en-US"/>
          </a:p>
        </p:txBody>
      </p:sp>
    </p:spTree>
    <p:extLst>
      <p:ext uri="{BB962C8B-B14F-4D97-AF65-F5344CB8AC3E}">
        <p14:creationId xmlns:p14="http://schemas.microsoft.com/office/powerpoint/2010/main" val="580609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1" i="1" baseline="0" dirty="0" smtClean="0"/>
              <a:t>a’s</a:t>
            </a:r>
            <a:r>
              <a:rPr lang="en-US" b="0" i="0" baseline="0" dirty="0" smtClean="0"/>
              <a:t> are constant</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37</a:t>
            </a:fld>
            <a:endParaRPr lang="en-US"/>
          </a:p>
        </p:txBody>
      </p:sp>
    </p:spTree>
    <p:extLst>
      <p:ext uri="{BB962C8B-B14F-4D97-AF65-F5344CB8AC3E}">
        <p14:creationId xmlns:p14="http://schemas.microsoft.com/office/powerpoint/2010/main" val="11991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Cambria Math" panose="02040503050406030204" pitchFamily="18" charset="0"/>
                          <a:ea typeface="+mn-ea"/>
                          <a:cs typeface="+mn-cs"/>
                        </a:rPr>
                        <m:t>𝑐</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𝑉</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𝑜=𝑎_𝑜+𝑎_1 𝑉_𝑖𝑛+𝑎_2 𝑉_𝑖𝑛^2+𝑎_3 𝑉_𝑖𝑛^3+...</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38</a:t>
            </a:fld>
            <a:endParaRPr lang="en-US"/>
          </a:p>
        </p:txBody>
      </p:sp>
    </p:spTree>
    <p:extLst>
      <p:ext uri="{BB962C8B-B14F-4D97-AF65-F5344CB8AC3E}">
        <p14:creationId xmlns:p14="http://schemas.microsoft.com/office/powerpoint/2010/main" val="721555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=2</m:t>
                      </m:r>
                      <m:f>
                        <m:fPr>
                          <m:ctrlPr>
                            <a:rPr lang="en-US" sz="1200" i="1" kern="1200">
                              <a:solidFill>
                                <a:schemeClr val="tx1"/>
                              </a:solidFill>
                              <a:latin typeface="Cambria Math" panose="02040503050406030204" pitchFamily="18" charset="0"/>
                              <a:ea typeface="+mn-ea"/>
                              <a:cs typeface="+mn-cs"/>
                            </a:rPr>
                          </m:ctrlPr>
                        </m:fPr>
                        <m:num>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0" kern="1200">
                                  <a:solidFill>
                                    <a:schemeClr val="tx1"/>
                                  </a:solidFill>
                                  <a:latin typeface="Cambria Math" panose="02040503050406030204" pitchFamily="18" charset="0"/>
                                  <a:ea typeface="+mn-ea"/>
                                  <a:cs typeface="+mn-cs"/>
                                </a:rPr>
                                <m:t>2</m:t>
                              </m:r>
                            </m:sub>
                          </m:sSub>
                        </m:num>
                        <m:den>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𝑎</m:t>
                              </m:r>
                            </m:e>
                            <m:sub>
                              <m:r>
                                <a:rPr lang="en-US" sz="1200" i="0" kern="1200">
                                  <a:solidFill>
                                    <a:schemeClr val="tx1"/>
                                  </a:solidFill>
                                  <a:latin typeface="Cambria Math" panose="02040503050406030204" pitchFamily="18" charset="0"/>
                                  <a:ea typeface="+mn-ea"/>
                                  <a:cs typeface="+mn-cs"/>
                                </a:rPr>
                                <m:t>1</m:t>
                              </m:r>
                            </m:sub>
                          </m:sSub>
                        </m:den>
                      </m:f>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𝑚</m:t>
                          </m:r>
                        </m:sub>
                      </m:sSub>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𝑉</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𝑜=𝑎_𝑜+𝑎_1 𝑉_𝑖𝑛+𝑎_2 𝑉_𝑖𝑛^2+𝑎_3 𝑉_𝑖𝑛^3+...</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39</a:t>
            </a:fld>
            <a:endParaRPr lang="en-US"/>
          </a:p>
        </p:txBody>
      </p:sp>
    </p:spTree>
    <p:extLst>
      <p:ext uri="{BB962C8B-B14F-4D97-AF65-F5344CB8AC3E}">
        <p14:creationId xmlns:p14="http://schemas.microsoft.com/office/powerpoint/2010/main" val="223255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40</a:t>
            </a:fld>
            <a:endParaRPr lang="en-US"/>
          </a:p>
        </p:txBody>
      </p:sp>
    </p:spTree>
    <p:extLst>
      <p:ext uri="{BB962C8B-B14F-4D97-AF65-F5344CB8AC3E}">
        <p14:creationId xmlns:p14="http://schemas.microsoft.com/office/powerpoint/2010/main" val="1776210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41</a:t>
            </a:fld>
            <a:endParaRPr lang="en-US"/>
          </a:p>
        </p:txBody>
      </p:sp>
    </p:spTree>
    <p:extLst>
      <p:ext uri="{BB962C8B-B14F-4D97-AF65-F5344CB8AC3E}">
        <p14:creationId xmlns:p14="http://schemas.microsoft.com/office/powerpoint/2010/main" val="3472277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1200" i="1" kern="1200" smtClean="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𝑣</m:t>
                          </m:r>
                        </m:e>
                        <m:sub>
                          <m:r>
                            <a:rPr lang="en-US" sz="1200" i="0" kern="1200">
                              <a:solidFill>
                                <a:schemeClr val="tx1"/>
                              </a:solidFill>
                              <a:latin typeface="Cambria Math" panose="02040503050406030204" pitchFamily="18" charset="0"/>
                              <a:ea typeface="+mn-ea"/>
                              <a:cs typeface="+mn-cs"/>
                            </a:rPr>
                            <m:t>2</m:t>
                          </m:r>
                        </m:sub>
                      </m:sSub>
                      <m:r>
                        <a:rPr lang="en-US" sz="1200" i="0" kern="1200">
                          <a:solidFill>
                            <a:schemeClr val="tx1"/>
                          </a:solidFill>
                          <a:latin typeface="Cambria Math" panose="02040503050406030204" pitchFamily="18" charset="0"/>
                          <a:ea typeface="+mn-ea"/>
                          <a:cs typeface="+mn-cs"/>
                        </a:rPr>
                        <m:t>=</m:t>
                      </m:r>
                      <m:d>
                        <m:dPr>
                          <m:begChr m:val="["/>
                          <m:endChr m:val="]"/>
                          <m:ctrlPr>
                            <a:rPr lang="en-US" sz="1200" i="1" kern="1200">
                              <a:solidFill>
                                <a:schemeClr val="tx1"/>
                              </a:solidFill>
                              <a:latin typeface="Cambria Math" panose="02040503050406030204" pitchFamily="18" charset="0"/>
                              <a:ea typeface="+mn-ea"/>
                              <a:cs typeface="+mn-cs"/>
                            </a:rPr>
                          </m:ctrlPr>
                        </m:dPr>
                        <m:e>
                          <m:d>
                            <m:dPr>
                              <m:begChr m:val=""/>
                              <m:ctrlPr>
                                <a:rPr lang="en-US" sz="1200" i="1" kern="1200">
                                  <a:solidFill>
                                    <a:schemeClr val="tx1"/>
                                  </a:solidFill>
                                  <a:latin typeface="Cambria Math" panose="02040503050406030204" pitchFamily="18" charset="0"/>
                                  <a:ea typeface="+mn-ea"/>
                                  <a:cs typeface="+mn-cs"/>
                                </a:rPr>
                              </m:ctrlPr>
                            </m:dPr>
                            <m:e>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e>
                      </m:d>
                      <m:d>
                        <m:dPr>
                          <m:begChr m:val="["/>
                          <m:endChr m:val="]"/>
                          <m:ctrlPr>
                            <a:rPr lang="en-US" sz="1200" i="1" kern="1200">
                              <a:solidFill>
                                <a:schemeClr val="tx1"/>
                              </a:solidFill>
                              <a:latin typeface="Cambria Math" panose="02040503050406030204" pitchFamily="18" charset="0"/>
                              <a:ea typeface="+mn-ea"/>
                              <a:cs typeface="+mn-cs"/>
                            </a:rPr>
                          </m:ctrlPr>
                        </m:dPr>
                        <m:e>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den>
                          </m:f>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2</m:t>
                              </m:r>
                            </m:num>
                            <m:den>
                              <m:r>
                                <a:rPr lang="en-US" sz="1200" i="1" kern="1200">
                                  <a:solidFill>
                                    <a:schemeClr val="tx1"/>
                                  </a:solidFill>
                                  <a:latin typeface="Cambria Math" panose="02040503050406030204" pitchFamily="18" charset="0"/>
                                  <a:ea typeface="+mn-ea"/>
                                  <a:cs typeface="+mn-cs"/>
                                </a:rPr>
                                <m:t>𝜋</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2</m:t>
                              </m:r>
                            </m:num>
                            <m:den>
                              <m:r>
                                <a:rPr lang="en-US" sz="1200" i="0" kern="1200">
                                  <a:solidFill>
                                    <a:schemeClr val="tx1"/>
                                  </a:solidFill>
                                  <a:latin typeface="Cambria Math" panose="02040503050406030204" pitchFamily="18" charset="0"/>
                                  <a:ea typeface="+mn-ea"/>
                                  <a:cs typeface="+mn-cs"/>
                                </a:rPr>
                                <m:t>3</m:t>
                              </m:r>
                              <m:r>
                                <a:rPr lang="en-US" sz="1200" i="1" kern="1200">
                                  <a:solidFill>
                                    <a:schemeClr val="tx1"/>
                                  </a:solidFill>
                                  <a:latin typeface="Cambria Math" panose="02040503050406030204" pitchFamily="18" charset="0"/>
                                  <a:ea typeface="+mn-ea"/>
                                  <a:cs typeface="+mn-cs"/>
                                </a:rPr>
                                <m:t>𝜋</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6</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𝑣</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2=[├ 𝐴_𝑐 cos2𝜋𝑓_𝑐 𝑡+𝑚(𝑡)][1/2+2/𝜋 cos2𝜋𝑓_𝑐 𝑡−2/3𝜋 cos6𝜋𝑓_𝑐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42</a:t>
            </a:fld>
            <a:endParaRPr lang="en-US"/>
          </a:p>
        </p:txBody>
      </p:sp>
    </p:spTree>
    <p:extLst>
      <p:ext uri="{BB962C8B-B14F-4D97-AF65-F5344CB8AC3E}">
        <p14:creationId xmlns:p14="http://schemas.microsoft.com/office/powerpoint/2010/main" val="272933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200" i="1" kern="1200" smtClean="0">
                              <a:solidFill>
                                <a:schemeClr val="tx1"/>
                              </a:solidFill>
                              <a:latin typeface="Cambria Math" panose="02040503050406030204" pitchFamily="18" charset="0"/>
                              <a:ea typeface="+mn-ea"/>
                              <a:cs typeface="+mn-cs"/>
                            </a:rPr>
                          </m:ctrlPr>
                        </m:mPr>
                        <m:mr>
                          <m:e>
                            <m:d>
                              <m:dPr>
                                <m:begChr m:val="["/>
                                <m:endChr m:val="]"/>
                                <m:ctrlPr>
                                  <a:rPr lang="en-US" sz="1200" i="1" kern="120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m:rPr>
                                    <m:sty m:val="p"/>
                                  </m:rPr>
                                  <a:rPr lang="en-US" sz="1200" i="0" kern="1200">
                                    <a:solidFill>
                                      <a:schemeClr val="tx1"/>
                                    </a:solidFill>
                                    <a:latin typeface="Cambria Math" panose="02040503050406030204" pitchFamily="18" charset="0"/>
                                    <a:ea typeface="+mn-ea"/>
                                    <a:cs typeface="+mn-cs"/>
                                  </a:rPr>
                                  <m:t>cos</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e>
                            </m:d>
                            <m:r>
                              <m:rPr>
                                <m:sty m:val="p"/>
                              </m:rPr>
                              <a:rPr lang="en-US" sz="1200" i="0" kern="1200">
                                <a:solidFill>
                                  <a:schemeClr val="tx1"/>
                                </a:solidFill>
                                <a:latin typeface="Cambria Math" panose="02040503050406030204" pitchFamily="18" charset="0"/>
                                <a:ea typeface="+mn-ea"/>
                                <a:cs typeface="+mn-cs"/>
                              </a:rPr>
                              <m:t>cos</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p>
                              <m:sSupPr>
                                <m:ctrlPr>
                                  <a:rPr lang="en-US" sz="1200" i="1" kern="1200">
                                    <a:solidFill>
                                      <a:schemeClr val="tx1"/>
                                    </a:solidFill>
                                    <a:latin typeface="Cambria Math" panose="02040503050406030204" pitchFamily="18" charset="0"/>
                                    <a:ea typeface="+mn-ea"/>
                                    <a:cs typeface="+mn-cs"/>
                                  </a:rPr>
                                </m:ctrlPr>
                              </m:sSupPr>
                              <m:e>
                                <m:r>
                                  <m:rPr>
                                    <m:sty m:val="p"/>
                                  </m:rPr>
                                  <a:rPr lang="en-US" sz="1200" i="0" kern="1200">
                                    <a:solidFill>
                                      <a:schemeClr val="tx1"/>
                                    </a:solidFill>
                                    <a:latin typeface="Cambria Math" panose="02040503050406030204" pitchFamily="18" charset="0"/>
                                    <a:ea typeface="+mn-ea"/>
                                    <a:cs typeface="+mn-cs"/>
                                  </a:rPr>
                                  <m:t>cos</m:t>
                                </m:r>
                              </m:e>
                              <m:sup>
                                <m:r>
                                  <a:rPr lang="en-US" sz="1200" i="0" kern="1200">
                                    <a:solidFill>
                                      <a:schemeClr val="tx1"/>
                                    </a:solidFill>
                                    <a:latin typeface="Cambria Math" panose="02040503050406030204" pitchFamily="18" charset="0"/>
                                    <a:ea typeface="+mn-ea"/>
                                    <a:cs typeface="+mn-cs"/>
                                  </a:rPr>
                                  <m:t>2</m:t>
                                </m:r>
                              </m:sup>
                            </m:sSup>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d>
                              <m:dPr>
                                <m:ctrlPr>
                                  <a:rPr lang="en-US" sz="1200" i="1" kern="1200">
                                    <a:solidFill>
                                      <a:schemeClr val="tx1"/>
                                    </a:solidFill>
                                    <a:latin typeface="Cambria Math" panose="02040503050406030204" pitchFamily="18" charset="0"/>
                                    <a:ea typeface="+mn-ea"/>
                                    <a:cs typeface="+mn-cs"/>
                                  </a:rPr>
                                </m:ctrlPr>
                              </m:dPr>
                              <m:e>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den>
                                </m:f>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e>
                            </m:d>
                          </m:e>
                        </m:mr>
                        <m:mr>
                          <m:e>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d>
                                  <m:dPr>
                                    <m:begChr m:val=""/>
                                    <m:ctrlPr>
                                      <a:rPr lang="en-US" sz="1200" i="1" kern="120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num>
                              <m:den>
                                <m:r>
                                  <a:rPr lang="en-US" sz="1200" i="0" kern="1200">
                                    <a:solidFill>
                                      <a:schemeClr val="tx1"/>
                                    </a:solidFill>
                                    <a:latin typeface="Cambria Math" panose="02040503050406030204" pitchFamily="18" charset="0"/>
                                    <a:ea typeface="+mn-ea"/>
                                    <a:cs typeface="+mn-cs"/>
                                  </a:rPr>
                                  <m:t>2</m:t>
                                </m:r>
                              </m:den>
                            </m:f>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d>
                                  <m:dPr>
                                    <m:begChr m:val=""/>
                                    <m:ctrlPr>
                                      <a:rPr lang="en-US" sz="1200" i="1" kern="120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num>
                              <m:den>
                                <m:r>
                                  <a:rPr lang="en-US" sz="1200" i="0" kern="1200">
                                    <a:solidFill>
                                      <a:schemeClr val="tx1"/>
                                    </a:solidFill>
                                    <a:latin typeface="Cambria Math" panose="02040503050406030204" pitchFamily="18" charset="0"/>
                                    <a:ea typeface="+mn-ea"/>
                                    <a:cs typeface="+mn-cs"/>
                                  </a:rPr>
                                  <m:t>2</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e>
                        </m:mr>
                      </m:m>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■8([</a:t>
                </a:r>
                <a:r>
                  <a:rPr lang="en-US" sz="1200" i="0" kern="1200">
                    <a:solidFill>
                      <a:schemeClr val="tx1"/>
                    </a:solidFill>
                    <a:latin typeface="+mn-lt"/>
                    <a:ea typeface="+mn-ea"/>
                    <a:cs typeface="+mn-cs"/>
                  </a:rPr>
                  <a:t>𝑚(𝑡)cos𝜔_𝑐 𝑡]cos𝜔_𝑐 𝑡=𝑚(𝑡)cos^2 𝜔_𝑐 𝑡=𝑚(𝑡)(1/2+1/2 cos2𝜔_𝑐 𝑡)@=├ 𝑚(𝑡)/2+├ 𝑚(𝑡)/2 cos2𝜔_𝑐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8</a:t>
            </a:fld>
            <a:endParaRPr lang="en-US"/>
          </a:p>
        </p:txBody>
      </p:sp>
    </p:spTree>
    <p:extLst>
      <p:ext uri="{BB962C8B-B14F-4D97-AF65-F5344CB8AC3E}">
        <p14:creationId xmlns:p14="http://schemas.microsoft.com/office/powerpoint/2010/main" val="2424144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lower cutoff-frequency for the band pass filter should be between w and fc – w and the upper cut-off frequency between fc + w and 2fc.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a14:m>
                  <m:oMathPara xmlns:m="http://schemas.openxmlformats.org/officeDocument/2006/math">
                    <m:oMathParaPr>
                      <m:jc m:val="centerGroup"/>
                    </m:oMathParaPr>
                    <m:oMath xmlns:m="http://schemas.openxmlformats.org/officeDocument/2006/math">
                      <m:sSub>
                        <m:sSubPr>
                          <m:ctrlPr>
                            <a:rPr lang="en-US" sz="1200" i="1" kern="1200" smtClean="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𝑣</m:t>
                          </m:r>
                        </m:e>
                        <m:sub>
                          <m:r>
                            <a:rPr lang="en-US" sz="1200" i="0" kern="1200">
                              <a:solidFill>
                                <a:schemeClr val="tx1"/>
                              </a:solidFill>
                              <a:latin typeface="Cambria Math" panose="02040503050406030204" pitchFamily="18" charset="0"/>
                              <a:ea typeface="+mn-ea"/>
                              <a:cs typeface="+mn-cs"/>
                            </a:rPr>
                            <m:t>2</m:t>
                          </m:r>
                        </m:sub>
                      </m:sSub>
                      <m:r>
                        <a:rPr lang="en-US" sz="1200" i="0" kern="1200">
                          <a:solidFill>
                            <a:schemeClr val="tx1"/>
                          </a:solidFill>
                          <a:latin typeface="Cambria Math" panose="02040503050406030204" pitchFamily="18" charset="0"/>
                          <a:ea typeface="+mn-ea"/>
                          <a:cs typeface="+mn-cs"/>
                        </a:rPr>
                        <m:t>=</m:t>
                      </m:r>
                      <m:d>
                        <m:dPr>
                          <m:begChr m:val="["/>
                          <m:endChr m:val="]"/>
                          <m:ctrlPr>
                            <a:rPr lang="en-US" sz="1200" i="1" kern="1200">
                              <a:solidFill>
                                <a:schemeClr val="tx1"/>
                              </a:solidFill>
                              <a:latin typeface="Cambria Math" panose="02040503050406030204" pitchFamily="18" charset="0"/>
                              <a:ea typeface="+mn-ea"/>
                              <a:cs typeface="+mn-cs"/>
                            </a:rPr>
                          </m:ctrlPr>
                        </m:dPr>
                        <m:e>
                          <m:d>
                            <m:dPr>
                              <m:begChr m:val=""/>
                              <m:ctrlPr>
                                <a:rPr lang="en-US" sz="1200" i="1" kern="1200">
                                  <a:solidFill>
                                    <a:schemeClr val="tx1"/>
                                  </a:solidFill>
                                  <a:latin typeface="Cambria Math" panose="02040503050406030204" pitchFamily="18" charset="0"/>
                                  <a:ea typeface="+mn-ea"/>
                                  <a:cs typeface="+mn-cs"/>
                                </a:rPr>
                              </m:ctrlPr>
                            </m:dPr>
                            <m:e>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e>
                      </m:d>
                      <m:d>
                        <m:dPr>
                          <m:begChr m:val="["/>
                          <m:endChr m:val="]"/>
                          <m:ctrlPr>
                            <a:rPr lang="en-US" sz="1200" i="1" kern="1200">
                              <a:solidFill>
                                <a:schemeClr val="tx1"/>
                              </a:solidFill>
                              <a:latin typeface="Cambria Math" panose="02040503050406030204" pitchFamily="18" charset="0"/>
                              <a:ea typeface="+mn-ea"/>
                              <a:cs typeface="+mn-cs"/>
                            </a:rPr>
                          </m:ctrlPr>
                        </m:dPr>
                        <m:e>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den>
                          </m:f>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2</m:t>
                              </m:r>
                            </m:num>
                            <m:den>
                              <m:r>
                                <a:rPr lang="en-US" sz="1200" i="1" kern="1200">
                                  <a:solidFill>
                                    <a:schemeClr val="tx1"/>
                                  </a:solidFill>
                                  <a:latin typeface="Cambria Math" panose="02040503050406030204" pitchFamily="18" charset="0"/>
                                  <a:ea typeface="+mn-ea"/>
                                  <a:cs typeface="+mn-cs"/>
                                </a:rPr>
                                <m:t>𝜋</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2</m:t>
                              </m:r>
                            </m:num>
                            <m:den>
                              <m:r>
                                <a:rPr lang="en-US" sz="1200" i="0" kern="1200">
                                  <a:solidFill>
                                    <a:schemeClr val="tx1"/>
                                  </a:solidFill>
                                  <a:latin typeface="Cambria Math" panose="02040503050406030204" pitchFamily="18" charset="0"/>
                                  <a:ea typeface="+mn-ea"/>
                                  <a:cs typeface="+mn-cs"/>
                                </a:rPr>
                                <m:t>3</m:t>
                              </m:r>
                              <m:r>
                                <a:rPr lang="en-US" sz="1200" i="1" kern="1200">
                                  <a:solidFill>
                                    <a:schemeClr val="tx1"/>
                                  </a:solidFill>
                                  <a:latin typeface="Cambria Math" panose="02040503050406030204" pitchFamily="18" charset="0"/>
                                  <a:ea typeface="+mn-ea"/>
                                  <a:cs typeface="+mn-cs"/>
                                </a:rPr>
                                <m:t>𝜋</m:t>
                              </m:r>
                            </m:den>
                          </m:f>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6</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e>
                      </m:d>
                    </m:oMath>
                  </m:oMathPara>
                </a14:m>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lower cutoff-frequency for the band pass filter should be between w and fc – w and the upper cut-off frequency between fc + w and 2fc.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sz="1200" i="0" kern="1200">
                    <a:solidFill>
                      <a:schemeClr val="tx1"/>
                    </a:solidFill>
                    <a:latin typeface="+mn-lt"/>
                    <a:ea typeface="+mn-ea"/>
                    <a:cs typeface="+mn-cs"/>
                  </a:rPr>
                  <a:t>𝑣</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2=[├ 𝐴_𝑐 cos2𝜋𝑓_𝑐 𝑡+𝑚(𝑡)][1/2+2/𝜋 cos2𝜋𝑓_𝑐 𝑡−2/3𝜋 cos6𝜋𝑓_𝑐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43</a:t>
            </a:fld>
            <a:endParaRPr lang="en-US"/>
          </a:p>
        </p:txBody>
      </p:sp>
    </p:spTree>
    <p:extLst>
      <p:ext uri="{BB962C8B-B14F-4D97-AF65-F5344CB8AC3E}">
        <p14:creationId xmlns:p14="http://schemas.microsoft.com/office/powerpoint/2010/main" val="1932386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ctrlPr>
                            <a:rPr lang="en-US" sz="1200" i="1" kern="1200" smtClean="0">
                              <a:solidFill>
                                <a:schemeClr val="tx1"/>
                              </a:solidFill>
                              <a:latin typeface="Cambria Math" panose="02040503050406030204" pitchFamily="18" charset="0"/>
                              <a:ea typeface="+mn-ea"/>
                              <a:cs typeface="+mn-cs"/>
                            </a:rPr>
                          </m:ctrlPr>
                        </m:fPr>
                        <m:num>
                          <m:r>
                            <a:rPr lang="en-US" sz="1200" kern="1200">
                              <a:solidFill>
                                <a:schemeClr val="tx1"/>
                              </a:solidFill>
                              <a:latin typeface="Cambria Math" panose="02040503050406030204" pitchFamily="18" charset="0"/>
                              <a:ea typeface="+mn-ea"/>
                              <a:cs typeface="+mn-cs"/>
                            </a:rPr>
                            <m:t>1</m:t>
                          </m:r>
                        </m:num>
                        <m:den>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den>
                      </m:f>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𝑅</m:t>
                          </m:r>
                        </m:e>
                        <m:sub>
                          <m:r>
                            <a:rPr lang="en-US" sz="1200" i="1" kern="1200">
                              <a:solidFill>
                                <a:schemeClr val="tx1"/>
                              </a:solidFill>
                              <a:latin typeface="Cambria Math" panose="02040503050406030204" pitchFamily="18" charset="0"/>
                              <a:ea typeface="+mn-ea"/>
                              <a:cs typeface="+mn-cs"/>
                            </a:rPr>
                            <m:t>𝐿</m:t>
                          </m:r>
                        </m:sub>
                      </m:sSub>
                      <m:r>
                        <a:rPr lang="en-US" sz="1200" i="1" kern="1200">
                          <a:solidFill>
                            <a:schemeClr val="tx1"/>
                          </a:solidFill>
                          <a:latin typeface="Cambria Math" panose="02040503050406030204" pitchFamily="18" charset="0"/>
                          <a:ea typeface="+mn-ea"/>
                          <a:cs typeface="+mn-cs"/>
                        </a:rPr>
                        <m:t>𝐶</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1" kern="1200">
                              <a:solidFill>
                                <a:schemeClr val="tx1"/>
                              </a:solidFill>
                              <a:latin typeface="Cambria Math" panose="02040503050406030204" pitchFamily="18" charset="0"/>
                              <a:ea typeface="+mn-ea"/>
                              <a:cs typeface="+mn-cs"/>
                            </a:rPr>
                            <m:t>𝑊</m:t>
                          </m:r>
                        </m:den>
                      </m:f>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1</a:t>
                </a:r>
                <a:r>
                  <a:rPr lang="en-US" sz="1200" i="0" kern="1200" smtClean="0">
                    <a:solidFill>
                      <a:schemeClr val="tx1"/>
                    </a:solidFill>
                    <a:latin typeface="+mn-lt"/>
                    <a:ea typeface="+mn-ea"/>
                    <a:cs typeface="+mn-cs"/>
                  </a:rPr>
                  <a:t>/</a:t>
                </a:r>
                <a:r>
                  <a:rPr lang="en-US" sz="1200" i="0" kern="1200">
                    <a:solidFill>
                      <a:schemeClr val="tx1"/>
                    </a:solidFill>
                    <a:latin typeface="+mn-lt"/>
                    <a:ea typeface="+mn-ea"/>
                    <a:cs typeface="+mn-cs"/>
                  </a:rPr>
                  <a:t>𝑓_𝑐 ≪𝑅_𝐿 𝐶≪1/𝑊</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47</a:t>
            </a:fld>
            <a:endParaRPr lang="en-US"/>
          </a:p>
        </p:txBody>
      </p:sp>
    </p:spTree>
    <p:extLst>
      <p:ext uri="{BB962C8B-B14F-4D97-AF65-F5344CB8AC3E}">
        <p14:creationId xmlns:p14="http://schemas.microsoft.com/office/powerpoint/2010/main" val="138564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Handout</a:t>
                </a:r>
                <a:r>
                  <a:rPr lang="en-US" baseline="0" dirty="0" smtClean="0"/>
                  <a:t> page 44</a:t>
                </a:r>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𝑐(𝑡)=𝐴_𝑐 cos(2𝜋𝑓_𝑐 𝑡+𝜙_𝑐 )</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50</a:t>
            </a:fld>
            <a:endParaRPr lang="en-US"/>
          </a:p>
        </p:txBody>
      </p:sp>
    </p:spTree>
    <p:extLst>
      <p:ext uri="{BB962C8B-B14F-4D97-AF65-F5344CB8AC3E}">
        <p14:creationId xmlns:p14="http://schemas.microsoft.com/office/powerpoint/2010/main" val="613477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Total power of DSB</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52</a:t>
            </a:fld>
            <a:endParaRPr lang="en-US"/>
          </a:p>
        </p:txBody>
      </p:sp>
    </p:spTree>
    <p:extLst>
      <p:ext uri="{BB962C8B-B14F-4D97-AF65-F5344CB8AC3E}">
        <p14:creationId xmlns:p14="http://schemas.microsoft.com/office/powerpoint/2010/main" val="57850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53</a:t>
            </a:fld>
            <a:endParaRPr lang="en-US"/>
          </a:p>
        </p:txBody>
      </p:sp>
    </p:spTree>
    <p:extLst>
      <p:ext uri="{BB962C8B-B14F-4D97-AF65-F5344CB8AC3E}">
        <p14:creationId xmlns:p14="http://schemas.microsoft.com/office/powerpoint/2010/main" val="692407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d>
                        <m:dPr>
                          <m:begChr m:val=""/>
                          <m:ctrlPr>
                            <a:rPr lang="en-US" sz="1200" i="1" kern="1200" smtClean="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𝑠</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𝑚</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𝑚</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𝜔</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𝜙</m:t>
                              </m:r>
                            </m:e>
                            <m:sub>
                              <m:r>
                                <a:rPr lang="en-US" sz="1200" i="1" kern="1200">
                                  <a:solidFill>
                                    <a:schemeClr val="tx1"/>
                                  </a:solidFill>
                                  <a:latin typeface="Cambria Math" panose="02040503050406030204" pitchFamily="18" charset="0"/>
                                  <a:ea typeface="+mn-ea"/>
                                  <a:cs typeface="+mn-cs"/>
                                </a:rPr>
                                <m:t>𝑐</m:t>
                              </m:r>
                            </m:sub>
                          </m:sSub>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𝑠(𝑡)=𝐴_𝑐 𝐴_𝑚 cos(𝜔_𝑚 𝑡)cos(𝜔_𝑐 𝑡+𝜙_𝑐 )</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54</a:t>
            </a:fld>
            <a:endParaRPr lang="en-US"/>
          </a:p>
        </p:txBody>
      </p:sp>
    </p:spTree>
    <p:extLst>
      <p:ext uri="{BB962C8B-B14F-4D97-AF65-F5344CB8AC3E}">
        <p14:creationId xmlns:p14="http://schemas.microsoft.com/office/powerpoint/2010/main" val="802417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■8(</a:t>
                </a:r>
                <a:r>
                  <a:rPr lang="en-US" sz="1200" i="0" kern="1200">
                    <a:solidFill>
                      <a:schemeClr val="tx1"/>
                    </a:solidFill>
                    <a:latin typeface="+mn-lt"/>
                    <a:ea typeface="+mn-ea"/>
                    <a:cs typeface="+mn-cs"/>
                  </a:rPr>
                  <a:t>@├ ┤) )</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55</a:t>
            </a:fld>
            <a:endParaRPr lang="en-US"/>
          </a:p>
        </p:txBody>
      </p:sp>
    </p:spTree>
    <p:extLst>
      <p:ext uri="{BB962C8B-B14F-4D97-AF65-F5344CB8AC3E}">
        <p14:creationId xmlns:p14="http://schemas.microsoft.com/office/powerpoint/2010/main" val="1038366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56</a:t>
            </a:fld>
            <a:endParaRPr lang="en-US"/>
          </a:p>
        </p:txBody>
      </p:sp>
    </p:spTree>
    <p:extLst>
      <p:ext uri="{BB962C8B-B14F-4D97-AF65-F5344CB8AC3E}">
        <p14:creationId xmlns:p14="http://schemas.microsoft.com/office/powerpoint/2010/main" val="1173326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57</a:t>
            </a:fld>
            <a:endParaRPr lang="en-US"/>
          </a:p>
        </p:txBody>
      </p:sp>
    </p:spTree>
    <p:extLst>
      <p:ext uri="{BB962C8B-B14F-4D97-AF65-F5344CB8AC3E}">
        <p14:creationId xmlns:p14="http://schemas.microsoft.com/office/powerpoint/2010/main" val="262841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58</a:t>
            </a:fld>
            <a:endParaRPr lang="en-US"/>
          </a:p>
        </p:txBody>
      </p:sp>
    </p:spTree>
    <p:extLst>
      <p:ext uri="{BB962C8B-B14F-4D97-AF65-F5344CB8AC3E}">
        <p14:creationId xmlns:p14="http://schemas.microsoft.com/office/powerpoint/2010/main" val="345740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11</a:t>
            </a:fld>
            <a:endParaRPr lang="en-US"/>
          </a:p>
        </p:txBody>
      </p:sp>
    </p:spTree>
    <p:extLst>
      <p:ext uri="{BB962C8B-B14F-4D97-AF65-F5344CB8AC3E}">
        <p14:creationId xmlns:p14="http://schemas.microsoft.com/office/powerpoint/2010/main" val="3020467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Costas receiver is a synchronous receiver system, suitable for demodulating DSBSC waves. It consists of two coherent detectors supplied with the same input signal but with individual local oscillator signals that in phase quadrature w.r.t. to each other as indicated in the image above</a:t>
            </a:r>
          </a:p>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60</a:t>
            </a:fld>
            <a:endParaRPr lang="en-US"/>
          </a:p>
        </p:txBody>
      </p:sp>
    </p:spTree>
    <p:extLst>
      <p:ext uri="{BB962C8B-B14F-4D97-AF65-F5344CB8AC3E}">
        <p14:creationId xmlns:p14="http://schemas.microsoft.com/office/powerpoint/2010/main" val="3731963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d>
                        <m:dPr>
                          <m:begChr m:val=""/>
                          <m:ctrlPr>
                            <a:rPr lang="en-US" sz="1200" i="1" kern="1200" smtClean="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𝑐</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)=50</m:t>
                          </m:r>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(100</m:t>
                          </m:r>
                          <m:r>
                            <a:rPr lang="en-US" sz="1200" i="1" kern="1200">
                              <a:solidFill>
                                <a:schemeClr val="tx1"/>
                              </a:solidFill>
                              <a:latin typeface="Cambria Math" panose="02040503050406030204" pitchFamily="18" charset="0"/>
                              <a:ea typeface="+mn-ea"/>
                              <a:cs typeface="+mn-cs"/>
                            </a:rPr>
                            <m:t>𝜋</m:t>
                          </m:r>
                          <m:r>
                            <a:rPr lang="en-US" sz="1200" i="1" kern="1200">
                              <a:solidFill>
                                <a:schemeClr val="tx1"/>
                              </a:solidFill>
                              <a:latin typeface="Cambria Math" panose="02040503050406030204" pitchFamily="18" charset="0"/>
                              <a:ea typeface="+mn-ea"/>
                              <a:cs typeface="+mn-cs"/>
                            </a:rPr>
                            <m:t>𝑡</m:t>
                          </m:r>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𝑐(𝑡)=50cos(100𝜋𝑡)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64</a:t>
            </a:fld>
            <a:endParaRPr lang="en-US"/>
          </a:p>
        </p:txBody>
      </p:sp>
    </p:spTree>
    <p:extLst>
      <p:ext uri="{BB962C8B-B14F-4D97-AF65-F5344CB8AC3E}">
        <p14:creationId xmlns:p14="http://schemas.microsoft.com/office/powerpoint/2010/main" val="269380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d>
                        <m:dPr>
                          <m:begChr m:val=""/>
                          <m:ctrlPr>
                            <a:rPr lang="en-US" sz="1200" i="1" kern="1200" smtClean="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𝑐</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)=50</m:t>
                          </m:r>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(100</m:t>
                          </m:r>
                          <m:r>
                            <a:rPr lang="en-US" sz="1200" i="1" kern="1200">
                              <a:solidFill>
                                <a:schemeClr val="tx1"/>
                              </a:solidFill>
                              <a:latin typeface="Cambria Math" panose="02040503050406030204" pitchFamily="18" charset="0"/>
                              <a:ea typeface="+mn-ea"/>
                              <a:cs typeface="+mn-cs"/>
                            </a:rPr>
                            <m:t>𝜋</m:t>
                          </m:r>
                          <m:r>
                            <a:rPr lang="en-US" sz="1200" i="1" kern="1200">
                              <a:solidFill>
                                <a:schemeClr val="tx1"/>
                              </a:solidFill>
                              <a:latin typeface="Cambria Math" panose="02040503050406030204" pitchFamily="18" charset="0"/>
                              <a:ea typeface="+mn-ea"/>
                              <a:cs typeface="+mn-cs"/>
                            </a:rPr>
                            <m:t>𝑡</m:t>
                          </m:r>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𝑐(𝑡)=50cos(100𝜋𝑡)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65</a:t>
            </a:fld>
            <a:endParaRPr lang="en-US"/>
          </a:p>
        </p:txBody>
      </p:sp>
    </p:spTree>
    <p:extLst>
      <p:ext uri="{BB962C8B-B14F-4D97-AF65-F5344CB8AC3E}">
        <p14:creationId xmlns:p14="http://schemas.microsoft.com/office/powerpoint/2010/main" val="289689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Cambria Math" panose="02040503050406030204" pitchFamily="18" charset="0"/>
                          <a:ea typeface="+mn-ea"/>
                          <a:cs typeface="+mn-cs"/>
                        </a:rPr>
                        <m:t>𝑠</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d>
                        <m:dPr>
                          <m:begChr m:val="["/>
                          <m:endChr m:val="]"/>
                          <m:ctrlPr>
                            <a:rPr lang="en-US" sz="1200" i="1" kern="1200">
                              <a:solidFill>
                                <a:schemeClr val="tx1"/>
                              </a:solidFill>
                              <a:latin typeface="Cambria Math" panose="02040503050406030204" pitchFamily="18" charset="0"/>
                              <a:ea typeface="+mn-ea"/>
                              <a:cs typeface="+mn-cs"/>
                            </a:rPr>
                          </m:ctrlPr>
                        </m:dPr>
                        <m:e>
                          <m:d>
                            <m:dPr>
                              <m:begChr m:val=""/>
                              <m:ctrlPr>
                                <a:rPr lang="en-US" sz="1200" i="1" kern="1200">
                                  <a:solidFill>
                                    <a:schemeClr val="tx1"/>
                                  </a:solidFill>
                                  <a:latin typeface="Cambria Math" panose="02040503050406030204" pitchFamily="18" charset="0"/>
                                  <a:ea typeface="+mn-ea"/>
                                  <a:cs typeface="+mn-cs"/>
                                </a:rPr>
                              </m:ctrlPr>
                            </m:dPr>
                            <m:e>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𝜃</m:t>
                                  </m:r>
                                </m:e>
                                <m:sub>
                                  <m:r>
                                    <a:rPr lang="en-US" sz="1200" i="1" kern="1200">
                                      <a:solidFill>
                                        <a:schemeClr val="tx1"/>
                                      </a:solidFill>
                                      <a:latin typeface="Cambria Math" panose="02040503050406030204" pitchFamily="18" charset="0"/>
                                      <a:ea typeface="+mn-ea"/>
                                      <a:cs typeface="+mn-cs"/>
                                    </a:rPr>
                                    <m:t>𝑖</m:t>
                                  </m:r>
                                </m:sub>
                              </m:sSub>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𝑠</a:t>
                </a:r>
                <a:r>
                  <a:rPr lang="en-US" sz="1200" i="0" kern="1200">
                    <a:solidFill>
                      <a:schemeClr val="tx1"/>
                    </a:solidFill>
                    <a:latin typeface="+mn-lt"/>
                    <a:ea typeface="+mn-ea"/>
                    <a:cs typeface="+mn-cs"/>
                  </a:rPr>
                  <a:t>(𝑡)=𝐴_𝑐 cos[├ 𝜃_𝑖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67</a:t>
            </a:fld>
            <a:endParaRPr lang="en-US"/>
          </a:p>
        </p:txBody>
      </p:sp>
    </p:spTree>
    <p:extLst>
      <p:ext uri="{BB962C8B-B14F-4D97-AF65-F5344CB8AC3E}">
        <p14:creationId xmlns:p14="http://schemas.microsoft.com/office/powerpoint/2010/main" val="2013752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US" sz="1200" i="1" kern="1200" smtClean="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𝑖</m:t>
                          </m:r>
                        </m:sub>
                      </m:sSub>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f>
                        <m:fPr>
                          <m:ctrlPr>
                            <a:rPr lang="en-US" sz="1200" i="1" kern="1200">
                              <a:solidFill>
                                <a:schemeClr val="tx1"/>
                              </a:solidFill>
                              <a:latin typeface="Cambria Math" panose="02040503050406030204" pitchFamily="18" charset="0"/>
                              <a:ea typeface="+mn-ea"/>
                              <a:cs typeface="+mn-cs"/>
                            </a:rPr>
                          </m:ctrlPr>
                        </m:fPr>
                        <m:num>
                          <m:r>
                            <a:rPr lang="en-US" sz="1200" i="0" kern="1200">
                              <a:solidFill>
                                <a:schemeClr val="tx1"/>
                              </a:solidFill>
                              <a:latin typeface="Cambria Math" panose="02040503050406030204" pitchFamily="18" charset="0"/>
                              <a:ea typeface="+mn-ea"/>
                              <a:cs typeface="+mn-cs"/>
                            </a:rPr>
                            <m:t>1</m:t>
                          </m:r>
                        </m:num>
                        <m:den>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den>
                      </m:f>
                      <m:f>
                        <m:fPr>
                          <m:ctrlPr>
                            <a:rPr lang="en-US" sz="1200" i="1" kern="1200">
                              <a:solidFill>
                                <a:schemeClr val="tx1"/>
                              </a:solidFill>
                              <a:latin typeface="Cambria Math" panose="02040503050406030204" pitchFamily="18" charset="0"/>
                              <a:ea typeface="+mn-ea"/>
                              <a:cs typeface="+mn-cs"/>
                            </a:rPr>
                          </m:ctrlPr>
                        </m:fPr>
                        <m:num>
                          <m:d>
                            <m:dPr>
                              <m:begChr m:val=""/>
                              <m:ctrlPr>
                                <a:rPr lang="en-US" sz="1200" i="1" kern="1200">
                                  <a:solidFill>
                                    <a:schemeClr val="tx1"/>
                                  </a:solidFill>
                                  <a:latin typeface="Cambria Math" panose="02040503050406030204" pitchFamily="18" charset="0"/>
                                  <a:ea typeface="+mn-ea"/>
                                  <a:cs typeface="+mn-cs"/>
                                </a:rPr>
                              </m:ctrlPr>
                            </m:dPr>
                            <m:e>
                              <m:r>
                                <a:rPr lang="en-US" sz="1200" i="1" kern="1200">
                                  <a:solidFill>
                                    <a:schemeClr val="tx1"/>
                                  </a:solidFill>
                                  <a:latin typeface="Cambria Math" panose="02040503050406030204" pitchFamily="18" charset="0"/>
                                  <a:ea typeface="+mn-ea"/>
                                  <a:cs typeface="+mn-cs"/>
                                </a:rPr>
                                <m:t>𝑑</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𝜃</m:t>
                                  </m:r>
                                </m:e>
                                <m:sub>
                                  <m:r>
                                    <a:rPr lang="en-US" sz="1200" i="1" kern="1200">
                                      <a:solidFill>
                                        <a:schemeClr val="tx1"/>
                                      </a:solidFill>
                                      <a:latin typeface="Cambria Math" panose="02040503050406030204" pitchFamily="18" charset="0"/>
                                      <a:ea typeface="+mn-ea"/>
                                      <a:cs typeface="+mn-cs"/>
                                    </a:rPr>
                                    <m:t>𝑖</m:t>
                                  </m:r>
                                </m:sub>
                              </m:sSub>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num>
                        <m:den>
                          <m:r>
                            <a:rPr lang="en-US" sz="1200" i="1" kern="1200">
                              <a:solidFill>
                                <a:schemeClr val="tx1"/>
                              </a:solidFill>
                              <a:latin typeface="Cambria Math" panose="02040503050406030204" pitchFamily="18" charset="0"/>
                              <a:ea typeface="+mn-ea"/>
                              <a:cs typeface="+mn-cs"/>
                            </a:rPr>
                            <m:t>𝑑𝑡</m:t>
                          </m:r>
                        </m:den>
                      </m:f>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𝑓</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𝑖 (𝑡)=1/2𝜋  ├ 𝑑𝜃_𝑖 (𝑡)/𝑑𝑡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68</a:t>
            </a:fld>
            <a:endParaRPr lang="en-US"/>
          </a:p>
        </p:txBody>
      </p:sp>
    </p:spTree>
    <p:extLst>
      <p:ext uri="{BB962C8B-B14F-4D97-AF65-F5344CB8AC3E}">
        <p14:creationId xmlns:p14="http://schemas.microsoft.com/office/powerpoint/2010/main" val="1125611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i="1" kern="1200" smtClean="0">
                        <a:solidFill>
                          <a:schemeClr val="tx1"/>
                        </a:solidFill>
                        <a:latin typeface="Cambria Math" panose="02040503050406030204" pitchFamily="18" charset="0"/>
                        <a:ea typeface="+mn-ea"/>
                        <a:cs typeface="+mn-cs"/>
                      </a:rPr>
                      <m:t>𝜙</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b="0" i="1" kern="1200" smtClean="0">
                        <a:solidFill>
                          <a:schemeClr val="tx1"/>
                        </a:solidFill>
                        <a:latin typeface="Cambria Math" panose="02040503050406030204" pitchFamily="18" charset="0"/>
                        <a:ea typeface="+mn-ea"/>
                        <a:cs typeface="+mn-cs"/>
                      </a:rPr>
                      <m:t>)</m:t>
                    </m:r>
                  </m:oMath>
                </a14:m>
                <a:r>
                  <a:rPr lang="en-US" dirty="0" smtClean="0"/>
                  <a:t> is the phase of the signal</a:t>
                </a:r>
              </a:p>
              <a:p>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𝜙</a:t>
                </a:r>
                <a:r>
                  <a:rPr lang="en-US" sz="1200" i="0" kern="1200">
                    <a:solidFill>
                      <a:schemeClr val="tx1"/>
                    </a:solidFill>
                    <a:latin typeface="+mn-lt"/>
                    <a:ea typeface="+mn-ea"/>
                    <a:cs typeface="+mn-cs"/>
                  </a:rPr>
                  <a:t>(𝑡</a:t>
                </a:r>
                <a:r>
                  <a:rPr lang="en-US" sz="1200" b="0" i="0" kern="1200" smtClean="0">
                    <a:solidFill>
                      <a:schemeClr val="tx1"/>
                    </a:solidFill>
                    <a:latin typeface="Cambria Math" panose="02040503050406030204" pitchFamily="18" charset="0"/>
                    <a:ea typeface="+mn-ea"/>
                    <a:cs typeface="+mn-cs"/>
                  </a:rPr>
                  <a:t>)</a:t>
                </a:r>
                <a:r>
                  <a:rPr lang="en-US" dirty="0" smtClean="0"/>
                  <a:t> is the phase of the signal</a:t>
                </a:r>
              </a:p>
              <a:p>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69</a:t>
            </a:fld>
            <a:endParaRPr lang="en-US"/>
          </a:p>
        </p:txBody>
      </p:sp>
    </p:spTree>
    <p:extLst>
      <p:ext uri="{BB962C8B-B14F-4D97-AF65-F5344CB8AC3E}">
        <p14:creationId xmlns:p14="http://schemas.microsoft.com/office/powerpoint/2010/main" val="61183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i="1" kern="1200" smtClean="0">
                        <a:solidFill>
                          <a:schemeClr val="tx1"/>
                        </a:solidFill>
                        <a:latin typeface="Cambria Math" panose="02040503050406030204" pitchFamily="18" charset="0"/>
                        <a:ea typeface="+mn-ea"/>
                        <a:cs typeface="+mn-cs"/>
                      </a:rPr>
                      <m:t>𝜙</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b="0" i="1" kern="1200" smtClean="0">
                        <a:solidFill>
                          <a:schemeClr val="tx1"/>
                        </a:solidFill>
                        <a:latin typeface="Cambria Math" panose="02040503050406030204" pitchFamily="18" charset="0"/>
                        <a:ea typeface="+mn-ea"/>
                        <a:cs typeface="+mn-cs"/>
                      </a:rPr>
                      <m:t>)</m:t>
                    </m:r>
                  </m:oMath>
                </a14:m>
                <a:r>
                  <a:rPr lang="en-US" dirty="0" smtClean="0"/>
                  <a:t> is the phase of the signal</a:t>
                </a:r>
              </a:p>
              <a:p>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𝜙</a:t>
                </a:r>
                <a:r>
                  <a:rPr lang="en-US" sz="1200" i="0" kern="1200">
                    <a:solidFill>
                      <a:schemeClr val="tx1"/>
                    </a:solidFill>
                    <a:latin typeface="+mn-lt"/>
                    <a:ea typeface="+mn-ea"/>
                    <a:cs typeface="+mn-cs"/>
                  </a:rPr>
                  <a:t>(𝑡</a:t>
                </a:r>
                <a:r>
                  <a:rPr lang="en-US" sz="1200" b="0" i="0" kern="1200" smtClean="0">
                    <a:solidFill>
                      <a:schemeClr val="tx1"/>
                    </a:solidFill>
                    <a:latin typeface="Cambria Math" panose="02040503050406030204" pitchFamily="18" charset="0"/>
                    <a:ea typeface="+mn-ea"/>
                    <a:cs typeface="+mn-cs"/>
                  </a:rPr>
                  <a:t>)</a:t>
                </a:r>
                <a:r>
                  <a:rPr lang="en-US" dirty="0" smtClean="0"/>
                  <a:t> is the phase of the signal</a:t>
                </a:r>
              </a:p>
              <a:p>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70</a:t>
            </a:fld>
            <a:endParaRPr lang="en-US"/>
          </a:p>
        </p:txBody>
      </p:sp>
    </p:spTree>
    <p:extLst>
      <p:ext uri="{BB962C8B-B14F-4D97-AF65-F5344CB8AC3E}">
        <p14:creationId xmlns:p14="http://schemas.microsoft.com/office/powerpoint/2010/main" val="1023961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Cambria Math" panose="02040503050406030204" pitchFamily="18" charset="0"/>
                          <a:ea typeface="+mn-ea"/>
                          <a:cs typeface="+mn-cs"/>
                        </a:rPr>
                        <m:t>𝑐</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r>
                        <m:rPr>
                          <m:sty m:val="p"/>
                        </m:rPr>
                        <a:rPr lang="en-US" sz="1200" i="0" kern="1200">
                          <a:solidFill>
                            <a:schemeClr val="tx1"/>
                          </a:solidFill>
                          <a:latin typeface="Cambria Math" panose="02040503050406030204" pitchFamily="18" charset="0"/>
                          <a:ea typeface="+mn-ea"/>
                          <a:cs typeface="+mn-cs"/>
                        </a:rPr>
                        <m:t>cos</m:t>
                      </m:r>
                      <m:r>
                        <a:rPr lang="en-US" sz="1200" i="0" kern="1200">
                          <a:solidFill>
                            <a:schemeClr val="tx1"/>
                          </a:solidFill>
                          <a:latin typeface="Cambria Math" panose="02040503050406030204" pitchFamily="18" charset="0"/>
                          <a:ea typeface="+mn-ea"/>
                          <a:cs typeface="+mn-cs"/>
                        </a:rPr>
                        <m:t>(2</m:t>
                      </m:r>
                      <m:r>
                        <a:rPr lang="en-US" sz="1200" i="1" kern="1200">
                          <a:solidFill>
                            <a:schemeClr val="tx1"/>
                          </a:solidFill>
                          <a:latin typeface="Cambria Math" panose="02040503050406030204" pitchFamily="18" charset="0"/>
                          <a:ea typeface="+mn-ea"/>
                          <a:cs typeface="+mn-cs"/>
                        </a:rPr>
                        <m:t>𝜋</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𝑓</m:t>
                          </m:r>
                        </m:e>
                        <m:sub>
                          <m:r>
                            <a:rPr lang="en-US" sz="1200" i="1" kern="1200">
                              <a:solidFill>
                                <a:schemeClr val="tx1"/>
                              </a:solidFill>
                              <a:latin typeface="Cambria Math" panose="02040503050406030204" pitchFamily="18" charset="0"/>
                              <a:ea typeface="+mn-ea"/>
                              <a:cs typeface="+mn-cs"/>
                            </a:rPr>
                            <m:t>𝑐</m:t>
                          </m:r>
                        </m:sub>
                      </m:sSub>
                      <m:r>
                        <a:rPr lang="en-US" sz="1200" i="1" kern="1200">
                          <a:solidFill>
                            <a:schemeClr val="tx1"/>
                          </a:solidFill>
                          <a:latin typeface="Cambria Math" panose="02040503050406030204" pitchFamily="18" charset="0"/>
                          <a:ea typeface="+mn-ea"/>
                          <a:cs typeface="+mn-cs"/>
                        </a:rPr>
                        <m:t>𝑡</m:t>
                      </m:r>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𝑐</a:t>
                </a:r>
                <a:r>
                  <a:rPr lang="en-US" sz="1200" i="0" kern="1200">
                    <a:solidFill>
                      <a:schemeClr val="tx1"/>
                    </a:solidFill>
                    <a:latin typeface="+mn-lt"/>
                    <a:ea typeface="+mn-ea"/>
                    <a:cs typeface="+mn-cs"/>
                  </a:rPr>
                  <a:t>(𝑡)=𝐴_𝑐 cos(2𝜋𝑓_𝑐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71</a:t>
            </a:fld>
            <a:endParaRPr lang="en-US"/>
          </a:p>
        </p:txBody>
      </p:sp>
    </p:spTree>
    <p:extLst>
      <p:ext uri="{BB962C8B-B14F-4D97-AF65-F5344CB8AC3E}">
        <p14:creationId xmlns:p14="http://schemas.microsoft.com/office/powerpoint/2010/main" val="879735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mn-lt"/>
                          <a:ea typeface="+mn-ea"/>
                          <a:cs typeface="+mn-cs"/>
                        </a:rPr>
                        <m:t>𝑠</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r>
                        <m:rPr>
                          <m:sty m:val="p"/>
                        </m:rPr>
                        <a:rPr lang="en-US" sz="1200" i="0" kern="1200">
                          <a:solidFill>
                            <a:schemeClr val="tx1"/>
                          </a:solidFill>
                          <a:latin typeface="+mn-lt"/>
                          <a:ea typeface="+mn-ea"/>
                          <a:cs typeface="+mn-cs"/>
                        </a:rPr>
                        <m:t>cos</m:t>
                      </m:r>
                      <m:d>
                        <m:dPr>
                          <m:begChr m:val="["/>
                          <m:endChr m:val="]"/>
                          <m:ctrlPr>
                            <a:rPr lang="en-US" sz="1200" i="1" kern="1200">
                              <a:solidFill>
                                <a:schemeClr val="tx1"/>
                              </a:solidFill>
                              <a:latin typeface="+mn-lt"/>
                              <a:ea typeface="+mn-ea"/>
                              <a:cs typeface="+mn-cs"/>
                            </a:rPr>
                          </m:ctrlPr>
                        </m:dPr>
                        <m:e>
                          <m:d>
                            <m:dPr>
                              <m:begChr m:val=""/>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𝛽</m:t>
                              </m:r>
                              <m:r>
                                <m:rPr>
                                  <m:sty m:val="p"/>
                                </m:rPr>
                                <a:rPr lang="en-US" sz="1200" i="0" kern="1200">
                                  <a:solidFill>
                                    <a:schemeClr val="tx1"/>
                                  </a:solidFill>
                                  <a:latin typeface="+mn-lt"/>
                                  <a:ea typeface="+mn-ea"/>
                                  <a:cs typeface="+mn-cs"/>
                                </a:rPr>
                                <m:t>sin</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1" kern="1200">
                                  <a:solidFill>
                                    <a:schemeClr val="tx1"/>
                                  </a:solidFill>
                                  <a:latin typeface="+mn-lt"/>
                                  <a:ea typeface="+mn-ea"/>
                                  <a:cs typeface="+mn-cs"/>
                                </a:rPr>
                                <m:t>𝑡</m:t>
                              </m:r>
                            </m:e>
                          </m:d>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𝑠</a:t>
                </a:r>
                <a:r>
                  <a:rPr lang="en-US" sz="1200" i="0" kern="1200">
                    <a:solidFill>
                      <a:schemeClr val="tx1"/>
                    </a:solidFill>
                    <a:latin typeface="+mn-lt"/>
                    <a:ea typeface="+mn-ea"/>
                    <a:cs typeface="+mn-cs"/>
                  </a:rPr>
                  <a:t>(𝑡)=𝐴_𝑐 cos[├ 2𝜋𝑓_𝑐 𝑡+𝛽sin(2𝜋𝑓_𝑚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72</a:t>
            </a:fld>
            <a:endParaRPr lang="en-US"/>
          </a:p>
        </p:txBody>
      </p:sp>
    </p:spTree>
    <p:extLst>
      <p:ext uri="{BB962C8B-B14F-4D97-AF65-F5344CB8AC3E}">
        <p14:creationId xmlns:p14="http://schemas.microsoft.com/office/powerpoint/2010/main" val="3992369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d>
                        <m:dPr>
                          <m:begChr m:val=""/>
                          <m:ctrlPr>
                            <a:rPr lang="en-US" sz="1200" kern="1200" smtClean="0">
                              <a:solidFill>
                                <a:schemeClr val="tx1"/>
                              </a:solidFill>
                              <a:latin typeface="+mn-lt"/>
                              <a:ea typeface="+mn-ea"/>
                              <a:cs typeface="+mn-cs"/>
                            </a:rPr>
                          </m:ctrlPr>
                        </m:dPr>
                        <m:e>
                          <m:r>
                            <a:rPr lang="en-US" sz="1200" i="1" kern="1200">
                              <a:solidFill>
                                <a:schemeClr val="tx1"/>
                              </a:solidFill>
                              <a:latin typeface="+mn-lt"/>
                              <a:ea typeface="+mn-ea"/>
                              <a:cs typeface="+mn-cs"/>
                            </a:rPr>
                            <m:t>𝑠</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r>
                            <m:rPr>
                              <m:sty m:val="p"/>
                            </m:rPr>
                            <a:rPr lang="en-US" sz="1200" i="0" kern="1200">
                              <a:solidFill>
                                <a:schemeClr val="tx1"/>
                              </a:solidFill>
                              <a:latin typeface="+mn-lt"/>
                              <a:ea typeface="+mn-ea"/>
                              <a:cs typeface="+mn-cs"/>
                            </a:rPr>
                            <m:t>cos</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𝛽</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r>
                            <m:rPr>
                              <m:sty m:val="p"/>
                            </m:rPr>
                            <a:rPr lang="en-US" sz="1200" i="0" kern="1200">
                              <a:solidFill>
                                <a:schemeClr val="tx1"/>
                              </a:solidFill>
                              <a:latin typeface="+mn-lt"/>
                              <a:ea typeface="+mn-ea"/>
                              <a:cs typeface="+mn-cs"/>
                            </a:rPr>
                            <m:t>sin</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r>
                            <m:rPr>
                              <m:sty m:val="p"/>
                            </m:rPr>
                            <a:rPr lang="en-US" sz="1200" i="0" kern="1200">
                              <a:solidFill>
                                <a:schemeClr val="tx1"/>
                              </a:solidFill>
                              <a:latin typeface="+mn-lt"/>
                              <a:ea typeface="+mn-ea"/>
                              <a:cs typeface="+mn-cs"/>
                            </a:rPr>
                            <m:t>sin</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1" kern="1200">
                              <a:solidFill>
                                <a:schemeClr val="tx1"/>
                              </a:solidFill>
                              <a:latin typeface="+mn-lt"/>
                              <a:ea typeface="+mn-ea"/>
                              <a:cs typeface="+mn-cs"/>
                            </a:rPr>
                            <m:t>𝑡</m:t>
                          </m:r>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𝑠(𝑡)=𝐴_𝑐 cos2𝜋𝑓_𝑐 𝑡−𝛽𝐴_𝑐 sin(2𝜋𝑓_𝑐 𝑡)sin(2𝜋𝑓_𝑚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73</a:t>
            </a:fld>
            <a:endParaRPr lang="en-US"/>
          </a:p>
        </p:txBody>
      </p:sp>
    </p:spTree>
    <p:extLst>
      <p:ext uri="{BB962C8B-B14F-4D97-AF65-F5344CB8AC3E}">
        <p14:creationId xmlns:p14="http://schemas.microsoft.com/office/powerpoint/2010/main" val="416701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type m:val="lin"/>
                          <m:ctrlPr>
                            <a:rPr lang="en-US" sz="1200" i="1" kern="1200" smtClean="0">
                              <a:solidFill>
                                <a:schemeClr val="tx1"/>
                              </a:solidFill>
                              <a:latin typeface="Cambria Math" panose="02040503050406030204" pitchFamily="18" charset="0"/>
                              <a:ea typeface="+mn-ea"/>
                              <a:cs typeface="+mn-cs"/>
                            </a:rPr>
                          </m:ctrlPr>
                        </m:fPr>
                        <m:num>
                          <m:r>
                            <a:rPr lang="en-US" sz="1200" i="1" kern="1200">
                              <a:solidFill>
                                <a:schemeClr val="tx1"/>
                              </a:solidFill>
                              <a:latin typeface="Cambria Math" panose="02040503050406030204" pitchFamily="18" charset="0"/>
                              <a:ea typeface="+mn-ea"/>
                              <a:cs typeface="+mn-cs"/>
                            </a:rPr>
                            <m:t>𝜆</m:t>
                          </m:r>
                        </m:num>
                        <m:den>
                          <m:r>
                            <a:rPr lang="en-US" sz="1200" i="0" kern="1200">
                              <a:solidFill>
                                <a:schemeClr val="tx1"/>
                              </a:solidFill>
                              <a:latin typeface="Cambria Math" panose="02040503050406030204" pitchFamily="18" charset="0"/>
                              <a:ea typeface="+mn-ea"/>
                              <a:cs typeface="+mn-cs"/>
                            </a:rPr>
                            <m:t>4</m:t>
                          </m:r>
                        </m:den>
                      </m:f>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𝜆</a:t>
                </a:r>
                <a:r>
                  <a:rPr lang="en-US" sz="1200" i="0" kern="1200" smtClean="0">
                    <a:solidFill>
                      <a:schemeClr val="tx1"/>
                    </a:solidFill>
                    <a:latin typeface="+mn-lt"/>
                    <a:ea typeface="+mn-ea"/>
                    <a:cs typeface="+mn-cs"/>
                  </a:rPr>
                  <a:t>∕</a:t>
                </a:r>
                <a:r>
                  <a:rPr lang="en-US" sz="1200" i="0" kern="1200">
                    <a:solidFill>
                      <a:schemeClr val="tx1"/>
                    </a:solidFill>
                    <a:latin typeface="+mn-lt"/>
                    <a:ea typeface="+mn-ea"/>
                    <a:cs typeface="+mn-cs"/>
                  </a:rPr>
                  <a:t>4</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13</a:t>
            </a:fld>
            <a:endParaRPr lang="en-US"/>
          </a:p>
        </p:txBody>
      </p:sp>
    </p:spTree>
    <p:extLst>
      <p:ext uri="{BB962C8B-B14F-4D97-AF65-F5344CB8AC3E}">
        <p14:creationId xmlns:p14="http://schemas.microsoft.com/office/powerpoint/2010/main" val="4264224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mn-lt"/>
                          <a:ea typeface="+mn-ea"/>
                          <a:cs typeface="+mn-cs"/>
                        </a:rPr>
                        <m:t>𝑠</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r>
                        <m:rPr>
                          <m:sty m:val="p"/>
                        </m:rPr>
                        <a:rPr lang="en-US" sz="1200" i="0" kern="1200">
                          <a:solidFill>
                            <a:schemeClr val="tx1"/>
                          </a:solidFill>
                          <a:latin typeface="+mn-lt"/>
                          <a:ea typeface="+mn-ea"/>
                          <a:cs typeface="+mn-cs"/>
                        </a:rPr>
                        <m:t>cos</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f>
                        <m:fPr>
                          <m:ctrlPr>
                            <a:rPr lang="en-US" sz="1200" i="1" kern="1200">
                              <a:solidFill>
                                <a:schemeClr val="tx1"/>
                              </a:solidFill>
                              <a:latin typeface="+mn-lt"/>
                              <a:ea typeface="+mn-ea"/>
                              <a:cs typeface="+mn-cs"/>
                            </a:rPr>
                          </m:ctrlPr>
                        </m:fPr>
                        <m:num>
                          <m:r>
                            <a:rPr lang="en-US" sz="1200" i="1" kern="1200">
                              <a:solidFill>
                                <a:schemeClr val="tx1"/>
                              </a:solidFill>
                              <a:latin typeface="+mn-lt"/>
                              <a:ea typeface="+mn-ea"/>
                              <a:cs typeface="+mn-cs"/>
                            </a:rPr>
                            <m:t>𝛽</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num>
                        <m:den>
                          <m:r>
                            <a:rPr lang="en-US" sz="1200" i="0" kern="1200">
                              <a:solidFill>
                                <a:schemeClr val="tx1"/>
                              </a:solidFill>
                              <a:latin typeface="+mn-lt"/>
                              <a:ea typeface="+mn-ea"/>
                              <a:cs typeface="+mn-cs"/>
                            </a:rPr>
                            <m:t>2</m:t>
                          </m:r>
                        </m:den>
                      </m:f>
                      <m:d>
                        <m:dPr>
                          <m:begChr m:val="["/>
                          <m:endChr m:val="]"/>
                          <m:ctrlPr>
                            <a:rPr lang="en-US" sz="1200" i="1" kern="1200">
                              <a:solidFill>
                                <a:schemeClr val="tx1"/>
                              </a:solidFill>
                              <a:latin typeface="+mn-lt"/>
                              <a:ea typeface="+mn-ea"/>
                              <a:cs typeface="+mn-cs"/>
                            </a:rPr>
                          </m:ctrlPr>
                        </m:dPr>
                        <m:e>
                          <m:r>
                            <m:rPr>
                              <m:sty m:val="p"/>
                            </m:rPr>
                            <a:rPr lang="en-US" sz="1200" i="0" kern="1200">
                              <a:solidFill>
                                <a:schemeClr val="tx1"/>
                              </a:solidFill>
                              <a:latin typeface="+mn-lt"/>
                              <a:ea typeface="+mn-ea"/>
                              <a:cs typeface="+mn-cs"/>
                            </a:rPr>
                            <m:t>cos</m:t>
                          </m:r>
                          <m:d>
                            <m:dPr>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e>
                          </m:d>
                          <m:r>
                            <a:rPr lang="en-US" sz="1200" i="0" kern="1200">
                              <a:solidFill>
                                <a:schemeClr val="tx1"/>
                              </a:solidFill>
                              <a:latin typeface="+mn-lt"/>
                              <a:ea typeface="+mn-ea"/>
                              <a:cs typeface="+mn-cs"/>
                            </a:rPr>
                            <m:t>−</m:t>
                          </m:r>
                          <m:r>
                            <m:rPr>
                              <m:sty m:val="p"/>
                            </m:rPr>
                            <a:rPr lang="en-US" sz="1200" i="0" kern="1200">
                              <a:solidFill>
                                <a:schemeClr val="tx1"/>
                              </a:solidFill>
                              <a:latin typeface="+mn-lt"/>
                              <a:ea typeface="+mn-ea"/>
                              <a:cs typeface="+mn-cs"/>
                            </a:rPr>
                            <m:t>cos</m:t>
                          </m:r>
                          <m:d>
                            <m:dPr>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e>
                          </m:d>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𝑠</a:t>
                </a:r>
                <a:r>
                  <a:rPr lang="en-US" sz="1200" i="0" kern="1200">
                    <a:solidFill>
                      <a:schemeClr val="tx1"/>
                    </a:solidFill>
                    <a:latin typeface="+mn-lt"/>
                    <a:ea typeface="+mn-ea"/>
                    <a:cs typeface="+mn-cs"/>
                  </a:rPr>
                  <a:t>(𝑡)=𝐴_𝑐 cos2𝜋𝑓_𝑐 𝑡+(𝛽𝐴_𝑐)/2 [cos(2𝜋(𝑓_𝑐+𝑓_𝑚)𝑡)−cos(2𝜋(𝑓_𝑐−𝑓_𝑚)𝑡)]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74</a:t>
            </a:fld>
            <a:endParaRPr lang="en-US"/>
          </a:p>
        </p:txBody>
      </p:sp>
    </p:spTree>
    <p:extLst>
      <p:ext uri="{BB962C8B-B14F-4D97-AF65-F5344CB8AC3E}">
        <p14:creationId xmlns:p14="http://schemas.microsoft.com/office/powerpoint/2010/main" val="61777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mn-lt"/>
                          <a:ea typeface="+mn-ea"/>
                          <a:cs typeface="+mn-cs"/>
                        </a:rPr>
                        <m:t>𝑠</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r>
                        <m:rPr>
                          <m:sty m:val="p"/>
                        </m:rPr>
                        <a:rPr lang="en-US" sz="1200" i="0" kern="1200">
                          <a:solidFill>
                            <a:schemeClr val="tx1"/>
                          </a:solidFill>
                          <a:latin typeface="+mn-lt"/>
                          <a:ea typeface="+mn-ea"/>
                          <a:cs typeface="+mn-cs"/>
                        </a:rPr>
                        <m:t>cos</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f>
                        <m:fPr>
                          <m:ctrlPr>
                            <a:rPr lang="en-US" sz="1200" i="1" kern="1200">
                              <a:solidFill>
                                <a:schemeClr val="tx1"/>
                              </a:solidFill>
                              <a:latin typeface="+mn-lt"/>
                              <a:ea typeface="+mn-ea"/>
                              <a:cs typeface="+mn-cs"/>
                            </a:rPr>
                          </m:ctrlPr>
                        </m:fPr>
                        <m:num>
                          <m:r>
                            <a:rPr lang="en-US" sz="1200" i="1" kern="1200">
                              <a:solidFill>
                                <a:schemeClr val="tx1"/>
                              </a:solidFill>
                              <a:latin typeface="+mn-lt"/>
                              <a:ea typeface="+mn-ea"/>
                              <a:cs typeface="+mn-cs"/>
                            </a:rPr>
                            <m:t>𝛽</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num>
                        <m:den>
                          <m:r>
                            <a:rPr lang="en-US" sz="1200" i="0" kern="1200">
                              <a:solidFill>
                                <a:schemeClr val="tx1"/>
                              </a:solidFill>
                              <a:latin typeface="+mn-lt"/>
                              <a:ea typeface="+mn-ea"/>
                              <a:cs typeface="+mn-cs"/>
                            </a:rPr>
                            <m:t>2</m:t>
                          </m:r>
                        </m:den>
                      </m:f>
                      <m:d>
                        <m:dPr>
                          <m:begChr m:val="["/>
                          <m:endChr m:val="]"/>
                          <m:ctrlPr>
                            <a:rPr lang="en-US" sz="1200" i="1" kern="1200">
                              <a:solidFill>
                                <a:schemeClr val="tx1"/>
                              </a:solidFill>
                              <a:latin typeface="+mn-lt"/>
                              <a:ea typeface="+mn-ea"/>
                              <a:cs typeface="+mn-cs"/>
                            </a:rPr>
                          </m:ctrlPr>
                        </m:dPr>
                        <m:e>
                          <m:r>
                            <m:rPr>
                              <m:sty m:val="p"/>
                            </m:rPr>
                            <a:rPr lang="en-US" sz="1200" i="0" kern="1200">
                              <a:solidFill>
                                <a:schemeClr val="tx1"/>
                              </a:solidFill>
                              <a:latin typeface="+mn-lt"/>
                              <a:ea typeface="+mn-ea"/>
                              <a:cs typeface="+mn-cs"/>
                            </a:rPr>
                            <m:t>cos</m:t>
                          </m:r>
                          <m:d>
                            <m:dPr>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e>
                          </m:d>
                          <m:r>
                            <a:rPr lang="en-US" sz="1200" i="0" kern="1200">
                              <a:solidFill>
                                <a:schemeClr val="tx1"/>
                              </a:solidFill>
                              <a:latin typeface="+mn-lt"/>
                              <a:ea typeface="+mn-ea"/>
                              <a:cs typeface="+mn-cs"/>
                            </a:rPr>
                            <m:t>−</m:t>
                          </m:r>
                          <m:r>
                            <m:rPr>
                              <m:sty m:val="p"/>
                            </m:rPr>
                            <a:rPr lang="en-US" sz="1200" i="0" kern="1200">
                              <a:solidFill>
                                <a:schemeClr val="tx1"/>
                              </a:solidFill>
                              <a:latin typeface="+mn-lt"/>
                              <a:ea typeface="+mn-ea"/>
                              <a:cs typeface="+mn-cs"/>
                            </a:rPr>
                            <m:t>cos</m:t>
                          </m:r>
                          <m:d>
                            <m:dPr>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e>
                          </m:d>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𝑠</a:t>
                </a:r>
                <a:r>
                  <a:rPr lang="en-US" sz="1200" i="0" kern="1200">
                    <a:solidFill>
                      <a:schemeClr val="tx1"/>
                    </a:solidFill>
                    <a:latin typeface="+mn-lt"/>
                    <a:ea typeface="+mn-ea"/>
                    <a:cs typeface="+mn-cs"/>
                  </a:rPr>
                  <a:t>(𝑡)=𝐴_𝑐 cos2𝜋𝑓_𝑐 𝑡+(𝛽𝐴_𝑐)/2 [cos(2𝜋(𝑓_𝑐+𝑓_𝑚)𝑡)−cos(2𝜋(𝑓_𝑐−𝑓_𝑚)𝑡)]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75</a:t>
            </a:fld>
            <a:endParaRPr lang="en-US"/>
          </a:p>
        </p:txBody>
      </p:sp>
    </p:spTree>
    <p:extLst>
      <p:ext uri="{BB962C8B-B14F-4D97-AF65-F5344CB8AC3E}">
        <p14:creationId xmlns:p14="http://schemas.microsoft.com/office/powerpoint/2010/main" val="2814766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mn-lt"/>
                          <a:ea typeface="+mn-ea"/>
                          <a:cs typeface="+mn-cs"/>
                        </a:rPr>
                        <m:t>𝑛</m:t>
                      </m:r>
                      <m:r>
                        <a:rPr lang="en-US" sz="1200" i="0" kern="1200">
                          <a:solidFill>
                            <a:schemeClr val="tx1"/>
                          </a:solidFill>
                          <a:latin typeface="+mn-lt"/>
                          <a:ea typeface="+mn-ea"/>
                          <a:cs typeface="+mn-cs"/>
                        </a:rPr>
                        <m:t>=0,±1,±2,...</m:t>
                      </m:r>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𝑛</a:t>
                </a:r>
                <a:r>
                  <a:rPr lang="en-US" sz="1200" i="0" kern="1200">
                    <a:solidFill>
                      <a:schemeClr val="tx1"/>
                    </a:solidFill>
                    <a:latin typeface="+mn-lt"/>
                    <a:ea typeface="+mn-ea"/>
                    <a:cs typeface="+mn-cs"/>
                  </a:rPr>
                  <a:t>=0,±1,±2,...</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77</a:t>
            </a:fld>
            <a:endParaRPr lang="en-US"/>
          </a:p>
        </p:txBody>
      </p:sp>
    </p:spTree>
    <p:extLst>
      <p:ext uri="{BB962C8B-B14F-4D97-AF65-F5344CB8AC3E}">
        <p14:creationId xmlns:p14="http://schemas.microsoft.com/office/powerpoint/2010/main" val="3388513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78</a:t>
            </a:fld>
            <a:endParaRPr lang="en-US"/>
          </a:p>
        </p:txBody>
      </p:sp>
    </p:spTree>
    <p:extLst>
      <p:ext uri="{BB962C8B-B14F-4D97-AF65-F5344CB8AC3E}">
        <p14:creationId xmlns:p14="http://schemas.microsoft.com/office/powerpoint/2010/main" val="4038305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acc>
                        <m:accPr>
                          <m:chr m:val="̃"/>
                          <m:ctrlPr>
                            <a:rPr lang="en-US" sz="1200" kern="1200" smtClean="0">
                              <a:solidFill>
                                <a:schemeClr val="tx1"/>
                              </a:solidFill>
                              <a:latin typeface="+mn-lt"/>
                              <a:ea typeface="+mn-ea"/>
                              <a:cs typeface="+mn-cs"/>
                            </a:rPr>
                          </m:ctrlPr>
                        </m:accPr>
                        <m:e>
                          <m:r>
                            <a:rPr lang="en-US" sz="1200" i="1" kern="1200">
                              <a:solidFill>
                                <a:schemeClr val="tx1"/>
                              </a:solidFill>
                              <a:latin typeface="+mn-lt"/>
                              <a:ea typeface="+mn-ea"/>
                              <a:cs typeface="+mn-cs"/>
                            </a:rPr>
                            <m:t>𝑠</m:t>
                          </m:r>
                        </m:e>
                      </m:acc>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𝐴</m:t>
                          </m:r>
                        </m:e>
                        <m:sub>
                          <m:r>
                            <a:rPr lang="en-US" sz="1200" i="1" kern="1200">
                              <a:solidFill>
                                <a:schemeClr val="tx1"/>
                              </a:solidFill>
                              <a:latin typeface="+mn-lt"/>
                              <a:ea typeface="+mn-ea"/>
                              <a:cs typeface="+mn-cs"/>
                            </a:rPr>
                            <m:t>𝑐</m:t>
                          </m:r>
                        </m:sub>
                      </m:sSub>
                      <m:nary>
                        <m:naryPr>
                          <m:chr m:val="∑"/>
                          <m:limLoc m:val="undOvr"/>
                          <m:grow m:val="on"/>
                          <m:ctrlPr>
                            <a:rPr lang="en-US" sz="1200" i="1" kern="1200">
                              <a:solidFill>
                                <a:schemeClr val="tx1"/>
                              </a:solidFill>
                              <a:latin typeface="+mn-lt"/>
                              <a:ea typeface="+mn-ea"/>
                              <a:cs typeface="+mn-cs"/>
                            </a:rPr>
                          </m:ctrlPr>
                        </m:naryPr>
                        <m:sub>
                          <m:r>
                            <a:rPr lang="en-US" sz="1200" i="1" kern="1200">
                              <a:solidFill>
                                <a:schemeClr val="tx1"/>
                              </a:solidFill>
                              <a:latin typeface="+mn-lt"/>
                              <a:ea typeface="+mn-ea"/>
                              <a:cs typeface="+mn-cs"/>
                            </a:rPr>
                            <m:t>𝑛</m:t>
                          </m:r>
                          <m:r>
                            <a:rPr lang="en-US" sz="1200" i="0" kern="1200">
                              <a:solidFill>
                                <a:schemeClr val="tx1"/>
                              </a:solidFill>
                              <a:latin typeface="+mn-lt"/>
                              <a:ea typeface="+mn-ea"/>
                              <a:cs typeface="+mn-cs"/>
                            </a:rPr>
                            <m:t>=−∞</m:t>
                          </m:r>
                        </m:sub>
                        <m:sup>
                          <m:r>
                            <a:rPr lang="en-US" sz="1200" i="0" kern="1200">
                              <a:solidFill>
                                <a:schemeClr val="tx1"/>
                              </a:solidFill>
                              <a:latin typeface="+mn-lt"/>
                              <a:ea typeface="+mn-ea"/>
                              <a:cs typeface="+mn-cs"/>
                            </a:rPr>
                            <m:t>∞</m:t>
                          </m:r>
                        </m:sup>
                        <m:e>
                          <m:d>
                            <m:dPr>
                              <m:begChr m:val=""/>
                              <m:ctrlPr>
                                <a:rPr lang="en-US" sz="1200" i="1" kern="1200">
                                  <a:solidFill>
                                    <a:schemeClr val="tx1"/>
                                  </a:solidFill>
                                  <a:latin typeface="+mn-lt"/>
                                  <a:ea typeface="+mn-ea"/>
                                  <a:cs typeface="+mn-cs"/>
                                </a:rPr>
                              </m:ctrlPr>
                            </m:dPr>
                            <m:e>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𝐽</m:t>
                                  </m:r>
                                </m:e>
                                <m:sub>
                                  <m:r>
                                    <a:rPr lang="en-US" sz="1200" i="1" kern="1200">
                                      <a:solidFill>
                                        <a:schemeClr val="tx1"/>
                                      </a:solidFill>
                                      <a:latin typeface="+mn-lt"/>
                                      <a:ea typeface="+mn-ea"/>
                                      <a:cs typeface="+mn-cs"/>
                                    </a:rPr>
                                    <m:t>𝑛</m:t>
                                  </m:r>
                                </m:sub>
                              </m:sSub>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𝛽</m:t>
                              </m:r>
                              <m:r>
                                <a:rPr lang="en-US" sz="1200" i="0" kern="1200">
                                  <a:solidFill>
                                    <a:schemeClr val="tx1"/>
                                  </a:solidFill>
                                  <a:latin typeface="+mn-lt"/>
                                  <a:ea typeface="+mn-ea"/>
                                  <a:cs typeface="+mn-cs"/>
                                </a:rPr>
                                <m:t>)</m:t>
                              </m:r>
                              <m:r>
                                <m:rPr>
                                  <m:sty m:val="p"/>
                                </m:rPr>
                                <a:rPr lang="en-US" sz="1200" i="0" kern="1200">
                                  <a:solidFill>
                                    <a:schemeClr val="tx1"/>
                                  </a:solidFill>
                                  <a:latin typeface="+mn-lt"/>
                                  <a:ea typeface="+mn-ea"/>
                                  <a:cs typeface="+mn-cs"/>
                                </a:rPr>
                                <m:t>exp</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𝑗</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1" kern="1200">
                                  <a:solidFill>
                                    <a:schemeClr val="tx1"/>
                                  </a:solidFill>
                                  <a:latin typeface="+mn-lt"/>
                                  <a:ea typeface="+mn-ea"/>
                                  <a:cs typeface="+mn-cs"/>
                                </a:rPr>
                                <m:t>𝑛</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𝑚</m:t>
                                  </m:r>
                                </m:sub>
                              </m:sSub>
                              <m:r>
                                <a:rPr lang="en-US" sz="1200" i="1" kern="1200">
                                  <a:solidFill>
                                    <a:schemeClr val="tx1"/>
                                  </a:solidFill>
                                  <a:latin typeface="+mn-lt"/>
                                  <a:ea typeface="+mn-ea"/>
                                  <a:cs typeface="+mn-cs"/>
                                </a:rPr>
                                <m:t>𝑡</m:t>
                              </m:r>
                            </m:e>
                          </m:d>
                        </m:e>
                      </m:nary>
                    </m:oMath>
                  </m:oMathPara>
                </a14:m>
                <a:endParaRPr lang="en-US" dirty="0"/>
              </a:p>
            </p:txBody>
          </p:sp>
        </mc:Choice>
        <mc:Fallback>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𝑠</a:t>
                </a:r>
                <a:r>
                  <a:rPr lang="en-US" sz="1200" i="0" kern="1200" smtClean="0">
                    <a:solidFill>
                      <a:schemeClr val="tx1"/>
                    </a:solidFill>
                    <a:latin typeface="+mn-lt"/>
                    <a:ea typeface="+mn-ea"/>
                    <a:cs typeface="+mn-cs"/>
                  </a:rPr>
                  <a:t> ̃</a:t>
                </a:r>
                <a:r>
                  <a:rPr lang="en-US" sz="1200" i="0" kern="1200">
                    <a:solidFill>
                      <a:schemeClr val="tx1"/>
                    </a:solidFill>
                    <a:latin typeface="+mn-lt"/>
                    <a:ea typeface="+mn-ea"/>
                    <a:cs typeface="+mn-cs"/>
                  </a:rPr>
                  <a:t>(𝑡)=𝐴_𝑐 ∑129_(𝑛=−∞)^∞▒├ 𝐽_𝑛 (𝛽)exp(𝑗2𝜋𝑛𝑓_𝑚 𝑡) </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79</a:t>
            </a:fld>
            <a:endParaRPr lang="en-US"/>
          </a:p>
        </p:txBody>
      </p:sp>
    </p:spTree>
    <p:extLst>
      <p:ext uri="{BB962C8B-B14F-4D97-AF65-F5344CB8AC3E}">
        <p14:creationId xmlns:p14="http://schemas.microsoft.com/office/powerpoint/2010/main" val="1547968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small value of B (beta) the function goes to 1</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80</a:t>
            </a:fld>
            <a:endParaRPr lang="en-US"/>
          </a:p>
        </p:txBody>
      </p:sp>
    </p:spTree>
    <p:extLst>
      <p:ext uri="{BB962C8B-B14F-4D97-AF65-F5344CB8AC3E}">
        <p14:creationId xmlns:p14="http://schemas.microsoft.com/office/powerpoint/2010/main" val="227068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theory, an FM signal contains an infinite number of side frequencies so that the bandwidth required to transmit such a signal is similarly infinite in extent. In practice, however, we find that the FM signal is effectively limited to a finite number of significant side frequencies compatible with a specified amount of distortion. We may therefore specify an effective bandwidth required for the transmission of an FM signal. </a:t>
            </a:r>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82</a:t>
            </a:fld>
            <a:endParaRPr lang="en-US"/>
          </a:p>
        </p:txBody>
      </p:sp>
    </p:spTree>
    <p:extLst>
      <p:ext uri="{BB962C8B-B14F-4D97-AF65-F5344CB8AC3E}">
        <p14:creationId xmlns:p14="http://schemas.microsoft.com/office/powerpoint/2010/main" val="2195357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sz="1200" kern="1200" smtClean="0">
                              <a:solidFill>
                                <a:schemeClr val="tx1"/>
                              </a:solidFill>
                              <a:latin typeface="+mn-lt"/>
                              <a:ea typeface="+mn-ea"/>
                              <a:cs typeface="+mn-cs"/>
                            </a:rPr>
                          </m:ctrlPr>
                        </m:sSubPr>
                        <m:e>
                          <m:r>
                            <a:rPr lang="en-US" sz="1200" i="1" kern="1200">
                              <a:solidFill>
                                <a:schemeClr val="tx1"/>
                              </a:solidFill>
                              <a:latin typeface="+mn-lt"/>
                              <a:ea typeface="+mn-ea"/>
                              <a:cs typeface="+mn-cs"/>
                            </a:rPr>
                            <m:t>𝑘</m:t>
                          </m:r>
                        </m:e>
                        <m:sub>
                          <m:r>
                            <a:rPr lang="en-US" sz="1200" i="1" kern="1200">
                              <a:solidFill>
                                <a:schemeClr val="tx1"/>
                              </a:solidFill>
                              <a:latin typeface="+mn-lt"/>
                              <a:ea typeface="+mn-ea"/>
                              <a:cs typeface="+mn-cs"/>
                            </a:rPr>
                            <m:t>𝑓</m:t>
                          </m:r>
                        </m:sub>
                      </m:sSub>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p>
                        <m:sSupPr>
                          <m:ctrlPr>
                            <a:rPr lang="en-US" sz="1200" i="1" kern="1200">
                              <a:solidFill>
                                <a:schemeClr val="tx1"/>
                              </a:solidFill>
                              <a:latin typeface="+mn-lt"/>
                              <a:ea typeface="+mn-ea"/>
                              <a:cs typeface="+mn-cs"/>
                            </a:rPr>
                          </m:ctrlPr>
                        </m:sSupPr>
                        <m:e>
                          <m:r>
                            <a:rPr lang="en-US" sz="1200" i="0" kern="1200">
                              <a:solidFill>
                                <a:schemeClr val="tx1"/>
                              </a:solidFill>
                              <a:latin typeface="+mn-lt"/>
                              <a:ea typeface="+mn-ea"/>
                              <a:cs typeface="+mn-cs"/>
                            </a:rPr>
                            <m:t>10</m:t>
                          </m:r>
                        </m:e>
                        <m:sup>
                          <m:r>
                            <a:rPr lang="en-US" sz="1200" i="0" kern="1200">
                              <a:solidFill>
                                <a:schemeClr val="tx1"/>
                              </a:solidFill>
                              <a:latin typeface="+mn-lt"/>
                              <a:ea typeface="+mn-ea"/>
                              <a:cs typeface="+mn-cs"/>
                            </a:rPr>
                            <m:t>5</m:t>
                          </m:r>
                        </m:sup>
                      </m:sSup>
                    </m:oMath>
                  </m:oMathPara>
                </a14:m>
                <a:endParaRPr lang="en-US" dirty="0"/>
              </a:p>
            </p:txBody>
          </p:sp>
        </mc:Choice>
        <mc:Fallback>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𝑘</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𝑓=2𝜋×〖10〗^5</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83</a:t>
            </a:fld>
            <a:endParaRPr lang="en-US"/>
          </a:p>
        </p:txBody>
      </p:sp>
    </p:spTree>
    <p:extLst>
      <p:ext uri="{BB962C8B-B14F-4D97-AF65-F5344CB8AC3E}">
        <p14:creationId xmlns:p14="http://schemas.microsoft.com/office/powerpoint/2010/main" val="3979021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sz="1200" kern="1200" smtClean="0">
                              <a:solidFill>
                                <a:schemeClr val="tx1"/>
                              </a:solidFill>
                              <a:latin typeface="+mn-lt"/>
                              <a:ea typeface="+mn-ea"/>
                              <a:cs typeface="+mn-cs"/>
                            </a:rPr>
                          </m:ctrlPr>
                        </m:sSubPr>
                        <m:e>
                          <m:r>
                            <a:rPr lang="en-US" sz="1200" i="1" kern="1200">
                              <a:solidFill>
                                <a:schemeClr val="tx1"/>
                              </a:solidFill>
                              <a:latin typeface="+mn-lt"/>
                              <a:ea typeface="+mn-ea"/>
                              <a:cs typeface="+mn-cs"/>
                            </a:rPr>
                            <m:t>𝑘</m:t>
                          </m:r>
                        </m:e>
                        <m:sub>
                          <m:r>
                            <a:rPr lang="en-US" sz="1200" i="1" kern="1200">
                              <a:solidFill>
                                <a:schemeClr val="tx1"/>
                              </a:solidFill>
                              <a:latin typeface="+mn-lt"/>
                              <a:ea typeface="+mn-ea"/>
                              <a:cs typeface="+mn-cs"/>
                            </a:rPr>
                            <m:t>𝑓</m:t>
                          </m:r>
                        </m:sub>
                      </m:sSub>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
                        <a:rPr lang="en-US" sz="1200" i="0" kern="1200">
                          <a:solidFill>
                            <a:schemeClr val="tx1"/>
                          </a:solidFill>
                          <a:latin typeface="+mn-lt"/>
                          <a:ea typeface="+mn-ea"/>
                          <a:cs typeface="+mn-cs"/>
                        </a:rPr>
                        <m:t>×</m:t>
                      </m:r>
                      <m:sSup>
                        <m:sSupPr>
                          <m:ctrlPr>
                            <a:rPr lang="en-US" sz="1200" i="1" kern="1200">
                              <a:solidFill>
                                <a:schemeClr val="tx1"/>
                              </a:solidFill>
                              <a:latin typeface="+mn-lt"/>
                              <a:ea typeface="+mn-ea"/>
                              <a:cs typeface="+mn-cs"/>
                            </a:rPr>
                          </m:ctrlPr>
                        </m:sSupPr>
                        <m:e>
                          <m:r>
                            <a:rPr lang="en-US" sz="1200" i="0" kern="1200">
                              <a:solidFill>
                                <a:schemeClr val="tx1"/>
                              </a:solidFill>
                              <a:latin typeface="+mn-lt"/>
                              <a:ea typeface="+mn-ea"/>
                              <a:cs typeface="+mn-cs"/>
                            </a:rPr>
                            <m:t>10</m:t>
                          </m:r>
                        </m:e>
                        <m:sup>
                          <m:r>
                            <a:rPr lang="en-US" sz="1200" i="0" kern="1200">
                              <a:solidFill>
                                <a:schemeClr val="tx1"/>
                              </a:solidFill>
                              <a:latin typeface="+mn-lt"/>
                              <a:ea typeface="+mn-ea"/>
                              <a:cs typeface="+mn-cs"/>
                            </a:rPr>
                            <m:t>5</m:t>
                          </m:r>
                        </m:sup>
                      </m:sSup>
                    </m:oMath>
                  </m:oMathPara>
                </a14:m>
                <a:endParaRPr lang="en-US" dirty="0"/>
              </a:p>
            </p:txBody>
          </p:sp>
        </mc:Choice>
        <mc:Fallback>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𝑘</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𝑓=2𝜋×〖10〗^5</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84</a:t>
            </a:fld>
            <a:endParaRPr lang="en-US"/>
          </a:p>
        </p:txBody>
      </p:sp>
    </p:spTree>
    <p:extLst>
      <p:ext uri="{BB962C8B-B14F-4D97-AF65-F5344CB8AC3E}">
        <p14:creationId xmlns:p14="http://schemas.microsoft.com/office/powerpoint/2010/main" val="2781284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Pulse to explain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Note: The bandwidth is 1000 Hz, the highest freq. in m(t)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The two sinusoidal you get after derivative could add up at</a:t>
            </a:r>
            <a:r>
              <a:rPr lang="en-US" baseline="0" dirty="0" smtClean="0">
                <a:solidFill>
                  <a:srgbClr val="FF0000"/>
                </a:solidFill>
              </a:rPr>
              <a:t> some point in time </a:t>
            </a:r>
            <a:r>
              <a:rPr lang="en-US" baseline="0" dirty="0" smtClean="0">
                <a:solidFill>
                  <a:srgbClr val="FF0000"/>
                </a:solidFill>
                <a:sym typeface="Wingdings" panose="05000000000000000000" pitchFamily="2" charset="2"/>
              </a:rPr>
              <a:t> we take their amplitude and add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olidFill>
                <a:srgbClr val="FF0000"/>
              </a:solidFill>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sym typeface="Wingdings" panose="05000000000000000000" pitchFamily="2" charset="2"/>
              </a:rPr>
              <a:t>The sum of the amplitudes of the sinusoid gives the phase deviation</a:t>
            </a:r>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85</a:t>
            </a:fld>
            <a:endParaRPr lang="en-US"/>
          </a:p>
        </p:txBody>
      </p:sp>
    </p:spTree>
    <p:extLst>
      <p:ext uri="{BB962C8B-B14F-4D97-AF65-F5344CB8AC3E}">
        <p14:creationId xmlns:p14="http://schemas.microsoft.com/office/powerpoint/2010/main" val="40878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14</a:t>
            </a:fld>
            <a:endParaRPr lang="en-US"/>
          </a:p>
        </p:txBody>
      </p:sp>
    </p:spTree>
    <p:extLst>
      <p:ext uri="{BB962C8B-B14F-4D97-AF65-F5344CB8AC3E}">
        <p14:creationId xmlns:p14="http://schemas.microsoft.com/office/powerpoint/2010/main" val="42064477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mn-lt"/>
                          <a:ea typeface="+mn-ea"/>
                          <a:cs typeface="+mn-cs"/>
                        </a:rPr>
                        <m:t>𝑠</m:t>
                      </m:r>
                      <m:r>
                        <a:rPr lang="en-US" sz="1200" i="0" kern="1200">
                          <a:solidFill>
                            <a:schemeClr val="tx1"/>
                          </a:solidFill>
                          <a:latin typeface="+mn-lt"/>
                          <a:ea typeface="+mn-ea"/>
                          <a:cs typeface="+mn-cs"/>
                        </a:rPr>
                        <m:t>(</m:t>
                      </m:r>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)=10</m:t>
                      </m:r>
                      <m:r>
                        <m:rPr>
                          <m:sty m:val="p"/>
                        </m:rPr>
                        <a:rPr lang="en-US" sz="1200" i="0" kern="1200">
                          <a:solidFill>
                            <a:schemeClr val="tx1"/>
                          </a:solidFill>
                          <a:latin typeface="+mn-lt"/>
                          <a:ea typeface="+mn-ea"/>
                          <a:cs typeface="+mn-cs"/>
                        </a:rPr>
                        <m:t>cos</m:t>
                      </m:r>
                      <m:d>
                        <m:dPr>
                          <m:begChr m:val="["/>
                          <m:endChr m:val="]"/>
                          <m:ctrlPr>
                            <a:rPr lang="en-US" sz="1200" i="1" kern="1200">
                              <a:solidFill>
                                <a:schemeClr val="tx1"/>
                              </a:solidFill>
                              <a:latin typeface="+mn-lt"/>
                              <a:ea typeface="+mn-ea"/>
                              <a:cs typeface="+mn-cs"/>
                            </a:rPr>
                          </m:ctrlPr>
                        </m:dPr>
                        <m:e>
                          <m:d>
                            <m:dPr>
                              <m:begChr m:val=""/>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p>
                                <m:sSupPr>
                                  <m:ctrlPr>
                                    <a:rPr lang="en-US" sz="1200" i="1" kern="1200">
                                      <a:solidFill>
                                        <a:schemeClr val="tx1"/>
                                      </a:solidFill>
                                      <a:latin typeface="+mn-lt"/>
                                      <a:ea typeface="+mn-ea"/>
                                      <a:cs typeface="+mn-cs"/>
                                    </a:rPr>
                                  </m:ctrlPr>
                                </m:sSupPr>
                                <m:e>
                                  <m:r>
                                    <a:rPr lang="en-US" sz="1200" i="0" kern="1200">
                                      <a:solidFill>
                                        <a:schemeClr val="tx1"/>
                                      </a:solidFill>
                                      <a:latin typeface="+mn-lt"/>
                                      <a:ea typeface="+mn-ea"/>
                                      <a:cs typeface="+mn-cs"/>
                                    </a:rPr>
                                    <m:t>10</m:t>
                                  </m:r>
                                </m:e>
                                <m:sup>
                                  <m:r>
                                    <a:rPr lang="en-US" sz="1200" i="0" kern="1200">
                                      <a:solidFill>
                                        <a:schemeClr val="tx1"/>
                                      </a:solidFill>
                                      <a:latin typeface="+mn-lt"/>
                                      <a:ea typeface="+mn-ea"/>
                                      <a:cs typeface="+mn-cs"/>
                                    </a:rPr>
                                    <m:t>8</m:t>
                                  </m:r>
                                </m:sup>
                              </m:sSup>
                              <m:r>
                                <a:rPr lang="en-US" sz="1200" i="1" kern="1200">
                                  <a:solidFill>
                                    <a:schemeClr val="tx1"/>
                                  </a:solidFill>
                                  <a:latin typeface="+mn-lt"/>
                                  <a:ea typeface="+mn-ea"/>
                                  <a:cs typeface="+mn-cs"/>
                                </a:rPr>
                                <m:t>𝑡</m:t>
                              </m:r>
                              <m:r>
                                <a:rPr lang="en-US" sz="1200" i="0" kern="1200">
                                  <a:solidFill>
                                    <a:schemeClr val="tx1"/>
                                  </a:solidFill>
                                  <a:latin typeface="+mn-lt"/>
                                  <a:ea typeface="+mn-ea"/>
                                  <a:cs typeface="+mn-cs"/>
                                </a:rPr>
                                <m:t>+6</m:t>
                              </m:r>
                              <m:r>
                                <m:rPr>
                                  <m:sty m:val="p"/>
                                </m:rPr>
                                <a:rPr lang="en-US" sz="1200" i="0" kern="1200">
                                  <a:solidFill>
                                    <a:schemeClr val="tx1"/>
                                  </a:solidFill>
                                  <a:latin typeface="+mn-lt"/>
                                  <a:ea typeface="+mn-ea"/>
                                  <a:cs typeface="+mn-cs"/>
                                </a:rPr>
                                <m:t>sin</m:t>
                              </m:r>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sSup>
                                <m:sSupPr>
                                  <m:ctrlPr>
                                    <a:rPr lang="en-US" sz="1200" i="1" kern="1200">
                                      <a:solidFill>
                                        <a:schemeClr val="tx1"/>
                                      </a:solidFill>
                                      <a:latin typeface="+mn-lt"/>
                                      <a:ea typeface="+mn-ea"/>
                                      <a:cs typeface="+mn-cs"/>
                                    </a:rPr>
                                  </m:ctrlPr>
                                </m:sSupPr>
                                <m:e>
                                  <m:r>
                                    <a:rPr lang="en-US" sz="1200" i="0" kern="1200">
                                      <a:solidFill>
                                        <a:schemeClr val="tx1"/>
                                      </a:solidFill>
                                      <a:latin typeface="+mn-lt"/>
                                      <a:ea typeface="+mn-ea"/>
                                      <a:cs typeface="+mn-cs"/>
                                    </a:rPr>
                                    <m:t>10</m:t>
                                  </m:r>
                                </m:e>
                                <m:sup>
                                  <m:r>
                                    <a:rPr lang="en-US" sz="1200" i="0" kern="1200">
                                      <a:solidFill>
                                        <a:schemeClr val="tx1"/>
                                      </a:solidFill>
                                      <a:latin typeface="+mn-lt"/>
                                      <a:ea typeface="+mn-ea"/>
                                      <a:cs typeface="+mn-cs"/>
                                    </a:rPr>
                                    <m:t>3</m:t>
                                  </m:r>
                                </m:sup>
                              </m:sSup>
                              <m:r>
                                <a:rPr lang="en-US" sz="1200" i="1" kern="1200">
                                  <a:solidFill>
                                    <a:schemeClr val="tx1"/>
                                  </a:solidFill>
                                  <a:latin typeface="+mn-lt"/>
                                  <a:ea typeface="+mn-ea"/>
                                  <a:cs typeface="+mn-cs"/>
                                </a:rPr>
                                <m:t>𝑡</m:t>
                              </m:r>
                            </m:e>
                          </m:d>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𝑠</a:t>
                </a:r>
                <a:r>
                  <a:rPr lang="en-US" sz="1200" i="0" kern="1200">
                    <a:solidFill>
                      <a:schemeClr val="tx1"/>
                    </a:solidFill>
                    <a:latin typeface="+mn-lt"/>
                    <a:ea typeface="+mn-ea"/>
                    <a:cs typeface="+mn-cs"/>
                  </a:rPr>
                  <a:t>(𝑡)=10cos[├ 2𝜋〖10〗^8 𝑡+6sin(2𝜋〖10〗^3 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86</a:t>
            </a:fld>
            <a:endParaRPr lang="en-US"/>
          </a:p>
        </p:txBody>
      </p:sp>
    </p:spTree>
    <p:extLst>
      <p:ext uri="{BB962C8B-B14F-4D97-AF65-F5344CB8AC3E}">
        <p14:creationId xmlns:p14="http://schemas.microsoft.com/office/powerpoint/2010/main" val="4065283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t>
            </a:r>
            <a:r>
              <a:rPr lang="en-US" dirty="0" err="1" smtClean="0"/>
              <a:t>varactor</a:t>
            </a:r>
            <a:r>
              <a:rPr lang="en-US" dirty="0" smtClean="0"/>
              <a:t> diode?</a:t>
            </a:r>
          </a:p>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89</a:t>
            </a:fld>
            <a:endParaRPr lang="en-US"/>
          </a:p>
        </p:txBody>
      </p:sp>
    </p:spTree>
    <p:extLst>
      <p:ext uri="{BB962C8B-B14F-4D97-AF65-F5344CB8AC3E}">
        <p14:creationId xmlns:p14="http://schemas.microsoft.com/office/powerpoint/2010/main" val="2759295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What is </a:t>
                </a:r>
                <a:r>
                  <a:rPr lang="en-US" dirty="0" err="1" smtClean="0"/>
                  <a:t>varactor</a:t>
                </a:r>
                <a:r>
                  <a:rPr lang="en-US" dirty="0" smtClean="0"/>
                  <a:t> diode?</a:t>
                </a:r>
              </a:p>
              <a:p>
                <a14:m>
                  <m:oMathPara xmlns:m="http://schemas.openxmlformats.org/officeDocument/2006/math">
                    <m:oMathParaPr>
                      <m:jc m:val="centerGroup"/>
                    </m:oMathParaPr>
                    <m:oMath xmlns:m="http://schemas.openxmlformats.org/officeDocument/2006/math">
                      <m:sSub>
                        <m:sSubPr>
                          <m:ctrlPr>
                            <a:rPr lang="en-US" sz="1200" kern="1200" smtClean="0">
                              <a:solidFill>
                                <a:schemeClr val="tx1"/>
                              </a:solidFill>
                              <a:latin typeface="+mn-lt"/>
                              <a:ea typeface="+mn-ea"/>
                              <a:cs typeface="+mn-cs"/>
                            </a:rPr>
                          </m:ctrlPr>
                        </m:sSubPr>
                        <m:e>
                          <m:r>
                            <a:rPr lang="en-US" sz="1200" i="1" kern="1200">
                              <a:solidFill>
                                <a:schemeClr val="tx1"/>
                              </a:solidFill>
                              <a:latin typeface="+mn-lt"/>
                              <a:ea typeface="+mn-ea"/>
                              <a:cs typeface="+mn-cs"/>
                            </a:rPr>
                            <m:t>𝑓</m:t>
                          </m:r>
                        </m:e>
                        <m:sub>
                          <m:r>
                            <a:rPr lang="en-US" sz="1200" i="1" kern="1200">
                              <a:solidFill>
                                <a:schemeClr val="tx1"/>
                              </a:solidFill>
                              <a:latin typeface="+mn-lt"/>
                              <a:ea typeface="+mn-ea"/>
                              <a:cs typeface="+mn-cs"/>
                            </a:rPr>
                            <m:t>𝑐</m:t>
                          </m:r>
                        </m:sub>
                      </m:sSub>
                      <m:r>
                        <a:rPr lang="en-US" sz="1200" i="0" kern="1200">
                          <a:solidFill>
                            <a:schemeClr val="tx1"/>
                          </a:solidFill>
                          <a:latin typeface="+mn-lt"/>
                          <a:ea typeface="+mn-ea"/>
                          <a:cs typeface="+mn-cs"/>
                        </a:rPr>
                        <m:t>=</m:t>
                      </m:r>
                      <m:f>
                        <m:fPr>
                          <m:ctrlPr>
                            <a:rPr lang="en-US" sz="1200" i="1" kern="1200">
                              <a:solidFill>
                                <a:schemeClr val="tx1"/>
                              </a:solidFill>
                              <a:latin typeface="+mn-lt"/>
                              <a:ea typeface="+mn-ea"/>
                              <a:cs typeface="+mn-cs"/>
                            </a:rPr>
                          </m:ctrlPr>
                        </m:fPr>
                        <m:num>
                          <m:r>
                            <a:rPr lang="en-US" sz="1200" i="0" kern="1200">
                              <a:solidFill>
                                <a:schemeClr val="tx1"/>
                              </a:solidFill>
                              <a:latin typeface="+mn-lt"/>
                              <a:ea typeface="+mn-ea"/>
                              <a:cs typeface="+mn-cs"/>
                            </a:rPr>
                            <m:t>1</m:t>
                          </m:r>
                        </m:num>
                        <m:den>
                          <m:r>
                            <a:rPr lang="en-US" sz="1200" i="0" kern="1200">
                              <a:solidFill>
                                <a:schemeClr val="tx1"/>
                              </a:solidFill>
                              <a:latin typeface="+mn-lt"/>
                              <a:ea typeface="+mn-ea"/>
                              <a:cs typeface="+mn-cs"/>
                            </a:rPr>
                            <m:t>2</m:t>
                          </m:r>
                          <m:r>
                            <a:rPr lang="en-US" sz="1200" i="1" kern="1200">
                              <a:solidFill>
                                <a:schemeClr val="tx1"/>
                              </a:solidFill>
                              <a:latin typeface="+mn-lt"/>
                              <a:ea typeface="+mn-ea"/>
                              <a:cs typeface="+mn-cs"/>
                            </a:rPr>
                            <m:t>𝜋</m:t>
                          </m:r>
                          <m:rad>
                            <m:radPr>
                              <m:degHide m:val="on"/>
                              <m:ctrlPr>
                                <a:rPr lang="en-US" sz="1200" i="1" kern="1200">
                                  <a:solidFill>
                                    <a:schemeClr val="tx1"/>
                                  </a:solidFill>
                                  <a:latin typeface="+mn-lt"/>
                                  <a:ea typeface="+mn-ea"/>
                                  <a:cs typeface="+mn-cs"/>
                                </a:rPr>
                              </m:ctrlPr>
                            </m:radPr>
                            <m:deg/>
                            <m:e>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𝐿</m:t>
                                  </m:r>
                                </m:e>
                                <m:sub>
                                  <m:r>
                                    <a:rPr lang="en-US" sz="1200" i="1" kern="1200">
                                      <a:solidFill>
                                        <a:schemeClr val="tx1"/>
                                      </a:solidFill>
                                      <a:latin typeface="+mn-lt"/>
                                      <a:ea typeface="+mn-ea"/>
                                      <a:cs typeface="+mn-cs"/>
                                    </a:rPr>
                                    <m:t>𝑜</m:t>
                                  </m:r>
                                </m:sub>
                              </m:sSub>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𝐶</m:t>
                                  </m:r>
                                </m:e>
                                <m:sub>
                                  <m:r>
                                    <a:rPr lang="en-US" sz="1200" i="1" kern="1200">
                                      <a:solidFill>
                                        <a:schemeClr val="tx1"/>
                                      </a:solidFill>
                                      <a:latin typeface="+mn-lt"/>
                                      <a:ea typeface="+mn-ea"/>
                                      <a:cs typeface="+mn-cs"/>
                                    </a:rPr>
                                    <m:t>𝑜</m:t>
                                  </m:r>
                                </m:sub>
                              </m:sSub>
                            </m:e>
                          </m:rad>
                        </m:den>
                      </m:f>
                    </m:oMath>
                  </m:oMathPara>
                </a14:m>
                <a:endParaRPr lang="en-US" dirty="0" smtClean="0"/>
              </a:p>
              <a:p>
                <a:endParaRPr lang="en-US" dirty="0" smtClean="0"/>
              </a:p>
              <a:p>
                <a:endParaRPr lang="en-US" dirty="0"/>
              </a:p>
            </p:txBody>
          </p:sp>
        </mc:Choice>
        <mc:Fallback>
          <p:sp>
            <p:nvSpPr>
              <p:cNvPr id="3" name="Notes Placeholder 2"/>
              <p:cNvSpPr>
                <a:spLocks noGrp="1"/>
              </p:cNvSpPr>
              <p:nvPr>
                <p:ph type="body" idx="1"/>
              </p:nvPr>
            </p:nvSpPr>
            <p:spPr/>
            <p:txBody>
              <a:bodyPr/>
              <a:lstStyle/>
              <a:p>
                <a:r>
                  <a:rPr lang="en-US" dirty="0" smtClean="0"/>
                  <a:t>What is </a:t>
                </a:r>
                <a:r>
                  <a:rPr lang="en-US" dirty="0" err="1" smtClean="0"/>
                  <a:t>varactor</a:t>
                </a:r>
                <a:r>
                  <a:rPr lang="en-US" dirty="0" smtClean="0"/>
                  <a:t> diode?</a:t>
                </a:r>
              </a:p>
              <a:p>
                <a:r>
                  <a:rPr lang="en-US" sz="1200" i="0" kern="1200">
                    <a:solidFill>
                      <a:schemeClr val="tx1"/>
                    </a:solidFill>
                    <a:latin typeface="+mn-lt"/>
                    <a:ea typeface="+mn-ea"/>
                    <a:cs typeface="+mn-cs"/>
                  </a:rPr>
                  <a:t>𝑓</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𝑐=1/(2𝜋√(𝐿_𝑜 𝐶_𝑜 ))</a:t>
                </a:r>
                <a:endParaRPr lang="en-US"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90</a:t>
            </a:fld>
            <a:endParaRPr lang="en-US"/>
          </a:p>
        </p:txBody>
      </p:sp>
    </p:spTree>
    <p:extLst>
      <p:ext uri="{BB962C8B-B14F-4D97-AF65-F5344CB8AC3E}">
        <p14:creationId xmlns:p14="http://schemas.microsoft.com/office/powerpoint/2010/main" val="149361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sz="1200" kern="1200" smtClean="0">
                              <a:solidFill>
                                <a:schemeClr val="tx1"/>
                              </a:solidFill>
                              <a:latin typeface="+mn-lt"/>
                              <a:ea typeface="+mn-ea"/>
                              <a:cs typeface="+mn-cs"/>
                            </a:rPr>
                          </m:ctrlPr>
                        </m:sSubPr>
                        <m:e>
                          <m:r>
                            <a:rPr lang="en-US" sz="1200" i="1" kern="1200">
                              <a:solidFill>
                                <a:schemeClr val="tx1"/>
                              </a:solidFill>
                              <a:latin typeface="+mn-lt"/>
                              <a:ea typeface="+mn-ea"/>
                              <a:cs typeface="+mn-cs"/>
                            </a:rPr>
                            <m:t>𝑃</m:t>
                          </m:r>
                        </m:e>
                        <m:sub>
                          <m:r>
                            <a:rPr lang="en-US" sz="1200" i="1" kern="1200">
                              <a:solidFill>
                                <a:schemeClr val="tx1"/>
                              </a:solidFill>
                              <a:latin typeface="+mn-lt"/>
                              <a:ea typeface="+mn-ea"/>
                              <a:cs typeface="+mn-cs"/>
                            </a:rPr>
                            <m:t>𝑇</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𝑃</m:t>
                          </m:r>
                        </m:e>
                        <m:sub>
                          <m:r>
                            <a:rPr lang="en-US" sz="1200" i="1" kern="1200">
                              <a:solidFill>
                                <a:schemeClr val="tx1"/>
                              </a:solidFill>
                              <a:latin typeface="+mn-lt"/>
                              <a:ea typeface="+mn-ea"/>
                              <a:cs typeface="+mn-cs"/>
                            </a:rPr>
                            <m:t>𝑐</m:t>
                          </m:r>
                        </m:sub>
                      </m:sSub>
                      <m:d>
                        <m:dPr>
                          <m:begChr m:val="["/>
                          <m:endChr m:val="]"/>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1+</m:t>
                          </m:r>
                          <m:f>
                            <m:fPr>
                              <m:ctrlPr>
                                <a:rPr lang="en-US" sz="1200" i="1" kern="1200">
                                  <a:solidFill>
                                    <a:schemeClr val="tx1"/>
                                  </a:solidFill>
                                  <a:latin typeface="+mn-lt"/>
                                  <a:ea typeface="+mn-ea"/>
                                  <a:cs typeface="+mn-cs"/>
                                </a:rPr>
                              </m:ctrlPr>
                            </m:fPr>
                            <m:num>
                              <m:sSup>
                                <m:sSupPr>
                                  <m:ctrlPr>
                                    <a:rPr lang="en-US" sz="1200" i="1" kern="1200">
                                      <a:solidFill>
                                        <a:schemeClr val="tx1"/>
                                      </a:solidFill>
                                      <a:latin typeface="+mn-lt"/>
                                      <a:ea typeface="+mn-ea"/>
                                      <a:cs typeface="+mn-cs"/>
                                    </a:rPr>
                                  </m:ctrlPr>
                                </m:sSupPr>
                                <m:e>
                                  <m:r>
                                    <a:rPr lang="en-US" sz="1200" i="1" kern="1200">
                                      <a:solidFill>
                                        <a:schemeClr val="tx1"/>
                                      </a:solidFill>
                                      <a:latin typeface="+mn-lt"/>
                                      <a:ea typeface="+mn-ea"/>
                                      <a:cs typeface="+mn-cs"/>
                                    </a:rPr>
                                    <m:t>𝑚</m:t>
                                  </m:r>
                                </m:e>
                                <m:sup>
                                  <m:r>
                                    <a:rPr lang="en-US" sz="1200" i="0" kern="1200">
                                      <a:solidFill>
                                        <a:schemeClr val="tx1"/>
                                      </a:solidFill>
                                      <a:latin typeface="+mn-lt"/>
                                      <a:ea typeface="+mn-ea"/>
                                      <a:cs typeface="+mn-cs"/>
                                    </a:rPr>
                                    <m:t>2</m:t>
                                  </m:r>
                                </m:sup>
                              </m:sSup>
                            </m:num>
                            <m:den>
                              <m:r>
                                <a:rPr lang="en-US" sz="1200" i="0" kern="1200">
                                  <a:solidFill>
                                    <a:schemeClr val="tx1"/>
                                  </a:solidFill>
                                  <a:latin typeface="+mn-lt"/>
                                  <a:ea typeface="+mn-ea"/>
                                  <a:cs typeface="+mn-cs"/>
                                </a:rPr>
                                <m:t>2</m:t>
                              </m:r>
                            </m:den>
                          </m:f>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𝑃</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𝑇=𝑃_𝑐 [1+𝑚^2/2]</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95</a:t>
            </a:fld>
            <a:endParaRPr lang="en-US"/>
          </a:p>
        </p:txBody>
      </p:sp>
    </p:spTree>
    <p:extLst>
      <p:ext uri="{BB962C8B-B14F-4D97-AF65-F5344CB8AC3E}">
        <p14:creationId xmlns:p14="http://schemas.microsoft.com/office/powerpoint/2010/main" val="3488664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Para xmlns:m="http://schemas.openxmlformats.org/officeDocument/2006/math">
                    <m:oMathParaPr>
                      <m:jc m:val="centerGroup"/>
                    </m:oMathParaPr>
                    <m:oMath xmlns:m="http://schemas.openxmlformats.org/officeDocument/2006/math">
                      <m:sSub>
                        <m:sSubPr>
                          <m:ctrlPr>
                            <a:rPr lang="en-US" sz="1200" kern="1200" smtClean="0">
                              <a:solidFill>
                                <a:schemeClr val="tx1"/>
                              </a:solidFill>
                              <a:latin typeface="+mn-lt"/>
                              <a:ea typeface="+mn-ea"/>
                              <a:cs typeface="+mn-cs"/>
                            </a:rPr>
                          </m:ctrlPr>
                        </m:sSubPr>
                        <m:e>
                          <m:r>
                            <a:rPr lang="en-US" sz="1200" i="1" kern="1200">
                              <a:solidFill>
                                <a:schemeClr val="tx1"/>
                              </a:solidFill>
                              <a:latin typeface="+mn-lt"/>
                              <a:ea typeface="+mn-ea"/>
                              <a:cs typeface="+mn-cs"/>
                            </a:rPr>
                            <m:t>𝑃</m:t>
                          </m:r>
                        </m:e>
                        <m:sub>
                          <m:r>
                            <a:rPr lang="en-US" sz="1200" i="1" kern="1200">
                              <a:solidFill>
                                <a:schemeClr val="tx1"/>
                              </a:solidFill>
                              <a:latin typeface="+mn-lt"/>
                              <a:ea typeface="+mn-ea"/>
                              <a:cs typeface="+mn-cs"/>
                            </a:rPr>
                            <m:t>𝑇</m:t>
                          </m:r>
                        </m:sub>
                      </m:sSub>
                      <m:r>
                        <a:rPr lang="en-US" sz="1200" i="0" kern="1200">
                          <a:solidFill>
                            <a:schemeClr val="tx1"/>
                          </a:solidFill>
                          <a:latin typeface="+mn-lt"/>
                          <a:ea typeface="+mn-ea"/>
                          <a:cs typeface="+mn-cs"/>
                        </a:rPr>
                        <m:t>=</m:t>
                      </m:r>
                      <m:sSub>
                        <m:sSubPr>
                          <m:ctrlPr>
                            <a:rPr lang="en-US" sz="1200" i="1" kern="1200">
                              <a:solidFill>
                                <a:schemeClr val="tx1"/>
                              </a:solidFill>
                              <a:latin typeface="+mn-lt"/>
                              <a:ea typeface="+mn-ea"/>
                              <a:cs typeface="+mn-cs"/>
                            </a:rPr>
                          </m:ctrlPr>
                        </m:sSubPr>
                        <m:e>
                          <m:r>
                            <a:rPr lang="en-US" sz="1200" i="1" kern="1200">
                              <a:solidFill>
                                <a:schemeClr val="tx1"/>
                              </a:solidFill>
                              <a:latin typeface="+mn-lt"/>
                              <a:ea typeface="+mn-ea"/>
                              <a:cs typeface="+mn-cs"/>
                            </a:rPr>
                            <m:t>𝑃</m:t>
                          </m:r>
                        </m:e>
                        <m:sub>
                          <m:r>
                            <a:rPr lang="en-US" sz="1200" i="1" kern="1200">
                              <a:solidFill>
                                <a:schemeClr val="tx1"/>
                              </a:solidFill>
                              <a:latin typeface="+mn-lt"/>
                              <a:ea typeface="+mn-ea"/>
                              <a:cs typeface="+mn-cs"/>
                            </a:rPr>
                            <m:t>𝑐</m:t>
                          </m:r>
                        </m:sub>
                      </m:sSub>
                      <m:d>
                        <m:dPr>
                          <m:begChr m:val="["/>
                          <m:endChr m:val="]"/>
                          <m:ctrlPr>
                            <a:rPr lang="en-US" sz="1200" i="1" kern="1200">
                              <a:solidFill>
                                <a:schemeClr val="tx1"/>
                              </a:solidFill>
                              <a:latin typeface="+mn-lt"/>
                              <a:ea typeface="+mn-ea"/>
                              <a:cs typeface="+mn-cs"/>
                            </a:rPr>
                          </m:ctrlPr>
                        </m:dPr>
                        <m:e>
                          <m:r>
                            <a:rPr lang="en-US" sz="1200" i="0" kern="1200">
                              <a:solidFill>
                                <a:schemeClr val="tx1"/>
                              </a:solidFill>
                              <a:latin typeface="+mn-lt"/>
                              <a:ea typeface="+mn-ea"/>
                              <a:cs typeface="+mn-cs"/>
                            </a:rPr>
                            <m:t>1+</m:t>
                          </m:r>
                          <m:f>
                            <m:fPr>
                              <m:ctrlPr>
                                <a:rPr lang="en-US" sz="1200" i="1" kern="1200">
                                  <a:solidFill>
                                    <a:schemeClr val="tx1"/>
                                  </a:solidFill>
                                  <a:latin typeface="+mn-lt"/>
                                  <a:ea typeface="+mn-ea"/>
                                  <a:cs typeface="+mn-cs"/>
                                </a:rPr>
                              </m:ctrlPr>
                            </m:fPr>
                            <m:num>
                              <m:sSup>
                                <m:sSupPr>
                                  <m:ctrlPr>
                                    <a:rPr lang="en-US" sz="1200" i="1" kern="1200">
                                      <a:solidFill>
                                        <a:schemeClr val="tx1"/>
                                      </a:solidFill>
                                      <a:latin typeface="+mn-lt"/>
                                      <a:ea typeface="+mn-ea"/>
                                      <a:cs typeface="+mn-cs"/>
                                    </a:rPr>
                                  </m:ctrlPr>
                                </m:sSupPr>
                                <m:e>
                                  <m:r>
                                    <a:rPr lang="en-US" sz="1200" i="1" kern="1200">
                                      <a:solidFill>
                                        <a:schemeClr val="tx1"/>
                                      </a:solidFill>
                                      <a:latin typeface="+mn-lt"/>
                                      <a:ea typeface="+mn-ea"/>
                                      <a:cs typeface="+mn-cs"/>
                                    </a:rPr>
                                    <m:t>𝑚</m:t>
                                  </m:r>
                                </m:e>
                                <m:sup>
                                  <m:r>
                                    <a:rPr lang="en-US" sz="1200" i="0" kern="1200">
                                      <a:solidFill>
                                        <a:schemeClr val="tx1"/>
                                      </a:solidFill>
                                      <a:latin typeface="+mn-lt"/>
                                      <a:ea typeface="+mn-ea"/>
                                      <a:cs typeface="+mn-cs"/>
                                    </a:rPr>
                                    <m:t>2</m:t>
                                  </m:r>
                                </m:sup>
                              </m:sSup>
                            </m:num>
                            <m:den>
                              <m:r>
                                <a:rPr lang="en-US" sz="1200" i="0" kern="1200">
                                  <a:solidFill>
                                    <a:schemeClr val="tx1"/>
                                  </a:solidFill>
                                  <a:latin typeface="+mn-lt"/>
                                  <a:ea typeface="+mn-ea"/>
                                  <a:cs typeface="+mn-cs"/>
                                </a:rPr>
                                <m:t>2</m:t>
                              </m:r>
                            </m:den>
                          </m:f>
                        </m:e>
                      </m:d>
                    </m:oMath>
                  </m:oMathPara>
                </a14:m>
                <a:endParaRPr lang="en-US" dirty="0"/>
              </a:p>
            </p:txBody>
          </p:sp>
        </mc:Choice>
        <mc:Fallback>
          <p:sp>
            <p:nvSpPr>
              <p:cNvPr id="3" name="Notes Placeholder 2"/>
              <p:cNvSpPr>
                <a:spLocks noGrp="1"/>
              </p:cNvSpPr>
              <p:nvPr>
                <p:ph type="body" idx="1"/>
              </p:nvPr>
            </p:nvSpPr>
            <p:spPr/>
            <p:txBody>
              <a:bodyPr/>
              <a:lstStyle/>
              <a:p>
                <a:r>
                  <a:rPr lang="en-US" sz="1200" i="0" kern="1200">
                    <a:solidFill>
                      <a:schemeClr val="tx1"/>
                    </a:solidFill>
                    <a:latin typeface="+mn-lt"/>
                    <a:ea typeface="+mn-ea"/>
                    <a:cs typeface="+mn-cs"/>
                  </a:rPr>
                  <a:t>𝑃</a:t>
                </a:r>
                <a:r>
                  <a:rPr lang="en-US" sz="1200" i="0" kern="1200" smtClean="0">
                    <a:solidFill>
                      <a:schemeClr val="tx1"/>
                    </a:solidFill>
                    <a:latin typeface="+mn-lt"/>
                    <a:ea typeface="+mn-ea"/>
                    <a:cs typeface="+mn-cs"/>
                  </a:rPr>
                  <a:t>_</a:t>
                </a:r>
                <a:r>
                  <a:rPr lang="en-US" sz="1200" i="0" kern="1200">
                    <a:solidFill>
                      <a:schemeClr val="tx1"/>
                    </a:solidFill>
                    <a:latin typeface="+mn-lt"/>
                    <a:ea typeface="+mn-ea"/>
                    <a:cs typeface="+mn-cs"/>
                  </a:rPr>
                  <a:t>𝑇=𝑃_𝑐 [1+𝑚^2/2]</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96</a:t>
            </a:fld>
            <a:endParaRPr lang="en-US"/>
          </a:p>
        </p:txBody>
      </p:sp>
    </p:spTree>
    <p:extLst>
      <p:ext uri="{BB962C8B-B14F-4D97-AF65-F5344CB8AC3E}">
        <p14:creationId xmlns:p14="http://schemas.microsoft.com/office/powerpoint/2010/main" val="155063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202027-3D3C-40BE-86EA-46FEF78F751F}" type="slidenum">
              <a:rPr lang="en-US" smtClean="0"/>
              <a:t>15</a:t>
            </a:fld>
            <a:endParaRPr lang="en-US"/>
          </a:p>
        </p:txBody>
      </p:sp>
    </p:spTree>
    <p:extLst>
      <p:ext uri="{BB962C8B-B14F-4D97-AF65-F5344CB8AC3E}">
        <p14:creationId xmlns:p14="http://schemas.microsoft.com/office/powerpoint/2010/main" val="185287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i="1" kern="1200" smtClean="0">
                          <a:solidFill>
                            <a:schemeClr val="tx1"/>
                          </a:solidFill>
                          <a:latin typeface="Cambria Math" panose="02040503050406030204" pitchFamily="18" charset="0"/>
                          <a:ea typeface="+mn-ea"/>
                          <a:cs typeface="+mn-cs"/>
                        </a:rPr>
                        <m:t>𝑔</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r>
                        <a:rPr lang="en-US" sz="1200" i="0" kern="1200">
                          <a:solidFill>
                            <a:schemeClr val="tx1"/>
                          </a:solidFill>
                          <a:latin typeface="Cambria Math" panose="02040503050406030204" pitchFamily="18" charset="0"/>
                          <a:ea typeface="+mn-ea"/>
                          <a:cs typeface="+mn-cs"/>
                        </a:rPr>
                        <m:t>)=</m:t>
                      </m:r>
                      <m:sSub>
                        <m:sSubPr>
                          <m:ctrlPr>
                            <a:rPr lang="en-US" sz="1200" i="1" kern="1200">
                              <a:solidFill>
                                <a:schemeClr val="tx1"/>
                              </a:solidFill>
                              <a:latin typeface="Cambria Math" panose="02040503050406030204" pitchFamily="18" charset="0"/>
                              <a:ea typeface="+mn-ea"/>
                              <a:cs typeface="+mn-cs"/>
                            </a:rPr>
                          </m:ctrlPr>
                        </m:sSubPr>
                        <m:e>
                          <m:r>
                            <a:rPr lang="en-US" sz="1200" i="1" kern="1200">
                              <a:solidFill>
                                <a:schemeClr val="tx1"/>
                              </a:solidFill>
                              <a:latin typeface="Cambria Math" panose="02040503050406030204" pitchFamily="18" charset="0"/>
                              <a:ea typeface="+mn-ea"/>
                              <a:cs typeface="+mn-cs"/>
                            </a:rPr>
                            <m:t>𝐴</m:t>
                          </m:r>
                        </m:e>
                        <m:sub>
                          <m:r>
                            <a:rPr lang="en-US" sz="1200" i="1" kern="1200">
                              <a:solidFill>
                                <a:schemeClr val="tx1"/>
                              </a:solidFill>
                              <a:latin typeface="Cambria Math" panose="02040503050406030204" pitchFamily="18" charset="0"/>
                              <a:ea typeface="+mn-ea"/>
                              <a:cs typeface="+mn-cs"/>
                            </a:rPr>
                            <m:t>𝑐</m:t>
                          </m:r>
                        </m:sub>
                      </m:sSub>
                      <m:d>
                        <m:dPr>
                          <m:begChr m:val="["/>
                          <m:endChr m:val="]"/>
                          <m:ctrlPr>
                            <a:rPr lang="en-US" sz="1200" i="1" kern="1200">
                              <a:solidFill>
                                <a:schemeClr val="tx1"/>
                              </a:solidFill>
                              <a:latin typeface="Cambria Math" panose="02040503050406030204" pitchFamily="18" charset="0"/>
                              <a:ea typeface="+mn-ea"/>
                              <a:cs typeface="+mn-cs"/>
                            </a:rPr>
                          </m:ctrlPr>
                        </m:dPr>
                        <m:e>
                          <m:d>
                            <m:dPr>
                              <m:begChr m:val=""/>
                              <m:ctrlPr>
                                <a:rPr lang="en-US" sz="1200" i="1" kern="1200">
                                  <a:solidFill>
                                    <a:schemeClr val="tx1"/>
                                  </a:solidFill>
                                  <a:latin typeface="Cambria Math" panose="02040503050406030204" pitchFamily="18" charset="0"/>
                                  <a:ea typeface="+mn-ea"/>
                                  <a:cs typeface="+mn-cs"/>
                                </a:rPr>
                              </m:ctrlPr>
                            </m:dPr>
                            <m:e>
                              <m:r>
                                <a:rPr lang="en-US" sz="1200" i="0" kern="1200">
                                  <a:solidFill>
                                    <a:schemeClr val="tx1"/>
                                  </a:solidFill>
                                  <a:latin typeface="Cambria Math" panose="02040503050406030204" pitchFamily="18" charset="0"/>
                                  <a:ea typeface="+mn-ea"/>
                                  <a:cs typeface="+mn-cs"/>
                                </a:rPr>
                                <m:t>1+</m:t>
                              </m:r>
                              <m:r>
                                <a:rPr lang="en-US" sz="1200" i="1" kern="1200">
                                  <a:solidFill>
                                    <a:schemeClr val="tx1"/>
                                  </a:solidFill>
                                  <a:latin typeface="Cambria Math" panose="02040503050406030204" pitchFamily="18" charset="0"/>
                                  <a:ea typeface="+mn-ea"/>
                                  <a:cs typeface="+mn-cs"/>
                                </a:rPr>
                                <m:t>𝑚</m:t>
                              </m:r>
                              <m:r>
                                <a:rPr lang="en-US" sz="1200" i="0" kern="1200">
                                  <a:solidFill>
                                    <a:schemeClr val="tx1"/>
                                  </a:solidFill>
                                  <a:latin typeface="Cambria Math" panose="02040503050406030204" pitchFamily="18" charset="0"/>
                                  <a:ea typeface="+mn-ea"/>
                                  <a:cs typeface="+mn-cs"/>
                                </a:rPr>
                                <m:t>(</m:t>
                              </m:r>
                              <m:r>
                                <a:rPr lang="en-US" sz="1200" i="1" kern="1200">
                                  <a:solidFill>
                                    <a:schemeClr val="tx1"/>
                                  </a:solidFill>
                                  <a:latin typeface="Cambria Math" panose="02040503050406030204" pitchFamily="18" charset="0"/>
                                  <a:ea typeface="+mn-ea"/>
                                  <a:cs typeface="+mn-cs"/>
                                </a:rPr>
                                <m:t>𝑡</m:t>
                              </m:r>
                            </m:e>
                          </m:d>
                        </m:e>
                      </m:d>
                    </m:oMath>
                  </m:oMathPara>
                </a14:m>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𝑔</a:t>
                </a:r>
                <a:r>
                  <a:rPr lang="en-US" sz="1200" i="0" kern="1200">
                    <a:solidFill>
                      <a:schemeClr val="tx1"/>
                    </a:solidFill>
                    <a:latin typeface="+mn-lt"/>
                    <a:ea typeface="+mn-ea"/>
                    <a:cs typeface="+mn-cs"/>
                  </a:rPr>
                  <a:t>(𝑡)=𝐴_𝑐 [├ 1+𝑚(𝑡)]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16</a:t>
            </a:fld>
            <a:endParaRPr lang="en-US"/>
          </a:p>
        </p:txBody>
      </p:sp>
    </p:spTree>
    <p:extLst>
      <p:ext uri="{BB962C8B-B14F-4D97-AF65-F5344CB8AC3E}">
        <p14:creationId xmlns:p14="http://schemas.microsoft.com/office/powerpoint/2010/main" val="423842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latin typeface="+mn-lt"/>
                    <a:ea typeface="+mn-ea"/>
                    <a:cs typeface="+mn-cs"/>
                  </a:rPr>
                  <a:t>𝑔</a:t>
                </a:r>
                <a:r>
                  <a:rPr lang="en-US" sz="1200" i="0" kern="1200">
                    <a:solidFill>
                      <a:schemeClr val="tx1"/>
                    </a:solidFill>
                    <a:latin typeface="+mn-lt"/>
                    <a:ea typeface="+mn-ea"/>
                    <a:cs typeface="+mn-cs"/>
                  </a:rPr>
                  <a:t>(𝑡)=𝐴_𝑐 [├ 1+𝑚(𝑡)]</a:t>
                </a:r>
                <a:endParaRPr lang="en-US" dirty="0"/>
              </a:p>
            </p:txBody>
          </p:sp>
        </mc:Fallback>
      </mc:AlternateContent>
      <p:sp>
        <p:nvSpPr>
          <p:cNvPr id="4" name="Slide Number Placeholder 3"/>
          <p:cNvSpPr>
            <a:spLocks noGrp="1"/>
          </p:cNvSpPr>
          <p:nvPr>
            <p:ph type="sldNum" sz="quarter" idx="10"/>
          </p:nvPr>
        </p:nvSpPr>
        <p:spPr/>
        <p:txBody>
          <a:bodyPr/>
          <a:lstStyle/>
          <a:p>
            <a:fld id="{E0202027-3D3C-40BE-86EA-46FEF78F751F}" type="slidenum">
              <a:rPr lang="en-US" smtClean="0"/>
              <a:t>17</a:t>
            </a:fld>
            <a:endParaRPr lang="en-US"/>
          </a:p>
        </p:txBody>
      </p:sp>
    </p:spTree>
    <p:extLst>
      <p:ext uri="{BB962C8B-B14F-4D97-AF65-F5344CB8AC3E}">
        <p14:creationId xmlns:p14="http://schemas.microsoft.com/office/powerpoint/2010/main" val="132543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C765776-1012-4D58-8519-7112F86112CA}" type="slidenum">
              <a:rPr lang="en-US" altLang="en-US"/>
              <a:pPr>
                <a:defRPr/>
              </a:pPr>
              <a:t>‹#›</a:t>
            </a:fld>
            <a:endParaRPr lang="en-US" altLang="en-US"/>
          </a:p>
        </p:txBody>
      </p:sp>
    </p:spTree>
    <p:extLst>
      <p:ext uri="{BB962C8B-B14F-4D97-AF65-F5344CB8AC3E}">
        <p14:creationId xmlns:p14="http://schemas.microsoft.com/office/powerpoint/2010/main" val="2306322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A28DF0C-0F7F-406B-97C1-5AC66223CB64}" type="slidenum">
              <a:rPr lang="en-US" altLang="en-US"/>
              <a:pPr>
                <a:defRPr/>
              </a:pPr>
              <a:t>‹#›</a:t>
            </a:fld>
            <a:endParaRPr lang="en-US" altLang="en-US"/>
          </a:p>
        </p:txBody>
      </p:sp>
    </p:spTree>
    <p:extLst>
      <p:ext uri="{BB962C8B-B14F-4D97-AF65-F5344CB8AC3E}">
        <p14:creationId xmlns:p14="http://schemas.microsoft.com/office/powerpoint/2010/main" val="56495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00DB212-5B91-4B05-BD02-1F327A33B258}" type="slidenum">
              <a:rPr lang="en-US" altLang="en-US"/>
              <a:pPr>
                <a:defRPr/>
              </a:pPr>
              <a:t>‹#›</a:t>
            </a:fld>
            <a:endParaRPr lang="en-US" altLang="en-US"/>
          </a:p>
        </p:txBody>
      </p:sp>
    </p:spTree>
    <p:extLst>
      <p:ext uri="{BB962C8B-B14F-4D97-AF65-F5344CB8AC3E}">
        <p14:creationId xmlns:p14="http://schemas.microsoft.com/office/powerpoint/2010/main" val="275410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75F9344C-5B5F-4F93-A1C0-9F23777D30B2}" type="slidenum">
              <a:rPr lang="en-US" altLang="en-US"/>
              <a:pPr>
                <a:defRPr/>
              </a:pPr>
              <a:t>‹#›</a:t>
            </a:fld>
            <a:endParaRPr lang="en-US" altLang="en-US"/>
          </a:p>
        </p:txBody>
      </p:sp>
    </p:spTree>
    <p:extLst>
      <p:ext uri="{BB962C8B-B14F-4D97-AF65-F5344CB8AC3E}">
        <p14:creationId xmlns:p14="http://schemas.microsoft.com/office/powerpoint/2010/main" val="68389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8BD848E-3521-47B5-911B-6BFE4FAFBF42}" type="slidenum">
              <a:rPr lang="en-US" altLang="en-US"/>
              <a:pPr>
                <a:defRPr/>
              </a:pPr>
              <a:t>‹#›</a:t>
            </a:fld>
            <a:endParaRPr lang="en-US" altLang="en-US"/>
          </a:p>
        </p:txBody>
      </p:sp>
    </p:spTree>
    <p:extLst>
      <p:ext uri="{BB962C8B-B14F-4D97-AF65-F5344CB8AC3E}">
        <p14:creationId xmlns:p14="http://schemas.microsoft.com/office/powerpoint/2010/main" val="283255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5B18779-D8EC-4838-8E6B-FEBE46509B2B}" type="slidenum">
              <a:rPr lang="en-US" altLang="en-US"/>
              <a:pPr>
                <a:defRPr/>
              </a:pPr>
              <a:t>‹#›</a:t>
            </a:fld>
            <a:endParaRPr lang="en-US" altLang="en-US"/>
          </a:p>
        </p:txBody>
      </p:sp>
    </p:spTree>
    <p:extLst>
      <p:ext uri="{BB962C8B-B14F-4D97-AF65-F5344CB8AC3E}">
        <p14:creationId xmlns:p14="http://schemas.microsoft.com/office/powerpoint/2010/main" val="211435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FAA933F8-C1E0-4F28-AE01-2A0FD82F186F}" type="slidenum">
              <a:rPr lang="en-US" altLang="en-US"/>
              <a:pPr>
                <a:defRPr/>
              </a:pPr>
              <a:t>‹#›</a:t>
            </a:fld>
            <a:endParaRPr lang="en-US" altLang="en-US"/>
          </a:p>
        </p:txBody>
      </p:sp>
    </p:spTree>
    <p:extLst>
      <p:ext uri="{BB962C8B-B14F-4D97-AF65-F5344CB8AC3E}">
        <p14:creationId xmlns:p14="http://schemas.microsoft.com/office/powerpoint/2010/main" val="273777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3145FE5B-000A-4676-8E3E-1CE26281F34A}" type="slidenum">
              <a:rPr lang="en-US" altLang="en-US"/>
              <a:pPr>
                <a:defRPr/>
              </a:pPr>
              <a:t>‹#›</a:t>
            </a:fld>
            <a:endParaRPr lang="en-US" altLang="en-US"/>
          </a:p>
        </p:txBody>
      </p:sp>
    </p:spTree>
    <p:extLst>
      <p:ext uri="{BB962C8B-B14F-4D97-AF65-F5344CB8AC3E}">
        <p14:creationId xmlns:p14="http://schemas.microsoft.com/office/powerpoint/2010/main" val="927214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7025F1E3-D913-42F5-AC80-423E5CAA8DC0}" type="slidenum">
              <a:rPr lang="en-US" altLang="en-US"/>
              <a:pPr>
                <a:defRPr/>
              </a:pPr>
              <a:t>‹#›</a:t>
            </a:fld>
            <a:endParaRPr lang="en-US" altLang="en-US"/>
          </a:p>
        </p:txBody>
      </p:sp>
    </p:spTree>
    <p:extLst>
      <p:ext uri="{BB962C8B-B14F-4D97-AF65-F5344CB8AC3E}">
        <p14:creationId xmlns:p14="http://schemas.microsoft.com/office/powerpoint/2010/main" val="268202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FB75C9FB-9305-486A-B8A5-8D1BCB444848}" type="slidenum">
              <a:rPr lang="en-US" altLang="en-US"/>
              <a:pPr>
                <a:defRPr/>
              </a:pPr>
              <a:t>‹#›</a:t>
            </a:fld>
            <a:endParaRPr lang="en-US" altLang="en-US"/>
          </a:p>
        </p:txBody>
      </p:sp>
    </p:spTree>
    <p:extLst>
      <p:ext uri="{BB962C8B-B14F-4D97-AF65-F5344CB8AC3E}">
        <p14:creationId xmlns:p14="http://schemas.microsoft.com/office/powerpoint/2010/main" val="65238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BCC5352-8CC4-4DFA-A002-F21619DB310F}" type="slidenum">
              <a:rPr lang="en-US" altLang="en-US"/>
              <a:pPr>
                <a:defRPr/>
              </a:pPr>
              <a:t>‹#›</a:t>
            </a:fld>
            <a:endParaRPr lang="en-US" altLang="en-US"/>
          </a:p>
        </p:txBody>
      </p:sp>
    </p:spTree>
    <p:extLst>
      <p:ext uri="{BB962C8B-B14F-4D97-AF65-F5344CB8AC3E}">
        <p14:creationId xmlns:p14="http://schemas.microsoft.com/office/powerpoint/2010/main" val="280894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D5471E5-9942-42C2-BF5E-BED88872ACB4}" type="slidenum">
              <a:rPr lang="en-US" altLang="en-US"/>
              <a:pPr>
                <a:defRPr/>
              </a:pPr>
              <a:t>‹#›</a:t>
            </a:fld>
            <a:endParaRPr lang="en-US" altLang="en-US"/>
          </a:p>
        </p:txBody>
      </p:sp>
    </p:spTree>
    <p:extLst>
      <p:ext uri="{BB962C8B-B14F-4D97-AF65-F5344CB8AC3E}">
        <p14:creationId xmlns:p14="http://schemas.microsoft.com/office/powerpoint/2010/main" val="45165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A53DDC87-F868-469B-A509-F1415EF693B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emf"/><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5.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18.wmf"/><Relationship Id="rId10" Type="http://schemas.openxmlformats.org/officeDocument/2006/relationships/image" Target="../media/image20.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emf"/><Relationship Id="rId5" Type="http://schemas.microsoft.com/office/2007/relationships/hdphoto" Target="../media/hdphoto7.wdp"/><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20.png"/><Relationship Id="rId4"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9.wdp"/></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0.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1.png"/><Relationship Id="rId4" Type="http://schemas.microsoft.com/office/2007/relationships/hdphoto" Target="../media/hdphoto12.wdp"/></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14.wdp"/><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95400"/>
            <a:ext cx="7772400" cy="1470025"/>
          </a:xfrm>
        </p:spPr>
        <p:txBody>
          <a:bodyPr anchor="ctr"/>
          <a:lstStyle/>
          <a:p>
            <a:pPr eaLnBrk="1" hangingPunct="1"/>
            <a:r>
              <a:rPr lang="en-US" altLang="en-US" sz="4800" b="1" i="1" smtClean="0"/>
              <a:t>Analog Communication</a:t>
            </a:r>
            <a:r>
              <a:rPr lang="en-US" altLang="en-US" sz="4400" smtClean="0"/>
              <a:t> </a:t>
            </a:r>
          </a:p>
        </p:txBody>
      </p:sp>
      <p:sp>
        <p:nvSpPr>
          <p:cNvPr id="2051" name="Rectangle 3"/>
          <p:cNvSpPr>
            <a:spLocks noGrp="1" noChangeArrowheads="1"/>
          </p:cNvSpPr>
          <p:nvPr>
            <p:ph type="subTitle" idx="1"/>
          </p:nvPr>
        </p:nvSpPr>
        <p:spPr>
          <a:xfrm>
            <a:off x="1371600" y="2971800"/>
            <a:ext cx="6400800" cy="533400"/>
          </a:xfrm>
        </p:spPr>
        <p:txBody>
          <a:bodyPr/>
          <a:lstStyle/>
          <a:p>
            <a:pPr eaLnBrk="1" hangingPunct="1">
              <a:lnSpc>
                <a:spcPct val="90000"/>
              </a:lnSpc>
            </a:pPr>
            <a:r>
              <a:rPr lang="en-US" altLang="en-US" sz="4400" b="1" dirty="0" smtClean="0"/>
              <a:t>UNIT – III</a:t>
            </a:r>
          </a:p>
        </p:txBody>
      </p:sp>
      <p:sp>
        <p:nvSpPr>
          <p:cNvPr id="2052" name="Rectangle 4"/>
          <p:cNvSpPr>
            <a:spLocks noChangeArrowheads="1"/>
          </p:cNvSpPr>
          <p:nvPr/>
        </p:nvSpPr>
        <p:spPr bwMode="auto">
          <a:xfrm>
            <a:off x="6324600" y="6096000"/>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1100"/>
              <a:t>Made by: Hridesh Vishwdewa</a:t>
            </a:r>
          </a:p>
        </p:txBody>
      </p:sp>
      <p:sp>
        <p:nvSpPr>
          <p:cNvPr id="2053" name="Rectangle 4"/>
          <p:cNvSpPr>
            <a:spLocks noChangeArrowheads="1"/>
          </p:cNvSpPr>
          <p:nvPr/>
        </p:nvSpPr>
        <p:spPr bwMode="auto">
          <a:xfrm>
            <a:off x="2514600" y="4303713"/>
            <a:ext cx="4800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2400"/>
              <a:t>Tweneboah-Koduah Samuel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Modulation fundamental</a:t>
            </a:r>
            <a:endParaRPr lang="en-US" dirty="0"/>
          </a:p>
        </p:txBody>
      </p:sp>
      <p:sp>
        <p:nvSpPr>
          <p:cNvPr id="3" name="Content Placeholder 2"/>
          <p:cNvSpPr>
            <a:spLocks noGrp="1"/>
          </p:cNvSpPr>
          <p:nvPr>
            <p:ph idx="1"/>
          </p:nvPr>
        </p:nvSpPr>
        <p:spPr>
          <a:xfrm>
            <a:off x="457200" y="1066800"/>
            <a:ext cx="8229600" cy="5059363"/>
          </a:xfrm>
        </p:spPr>
        <p:txBody>
          <a:bodyPr>
            <a:noAutofit/>
          </a:bodyPr>
          <a:lstStyle/>
          <a:p>
            <a:r>
              <a:rPr lang="en-US" sz="1800" dirty="0" smtClean="0"/>
              <a:t>Before an information-bearing signal is transmitted through a communication channel, some type of modulation process is typically utilized to produce a signal that can easily be accommodated by</a:t>
            </a:r>
            <a:br>
              <a:rPr lang="en-US" sz="1800" dirty="0" smtClean="0"/>
            </a:br>
            <a:r>
              <a:rPr lang="en-US" sz="1800" dirty="0" smtClean="0"/>
              <a:t>the channel.</a:t>
            </a:r>
          </a:p>
          <a:p>
            <a:endParaRPr lang="en-US" sz="1800" dirty="0" smtClean="0"/>
          </a:p>
          <a:p>
            <a:r>
              <a:rPr lang="en-US" sz="1800" dirty="0" smtClean="0"/>
              <a:t>The modulation process commonly translates an information-bearing signal, usually referred to as the message signal, to a new spectral location depending upon the intended frequency for transmission.</a:t>
            </a:r>
          </a:p>
          <a:p>
            <a:endParaRPr lang="en-US" sz="1800" dirty="0" smtClean="0"/>
          </a:p>
          <a:p>
            <a:r>
              <a:rPr lang="en-US" sz="1800" dirty="0" smtClean="0"/>
              <a:t>Multiplexing allows two or more message signals to be transmitted by a single transmitter and received by a single receiver simultaneously.</a:t>
            </a:r>
          </a:p>
          <a:p>
            <a:endParaRPr lang="en-US" sz="1800" dirty="0" smtClean="0"/>
          </a:p>
          <a:p>
            <a:r>
              <a:rPr lang="en-US" sz="1800" dirty="0" smtClean="0"/>
              <a:t>The two basic types of analog modulation are continuous-wave modulation and pulse modulation. In continuous-wave modulation, a parameter of a high-frequency carrier is varied proportionally to the message signal such that a one-to-one correspondence exists between the parameter</a:t>
            </a:r>
            <a:br>
              <a:rPr lang="en-US" sz="1800" dirty="0" smtClean="0"/>
            </a:br>
            <a:r>
              <a:rPr lang="en-US" sz="1800" dirty="0" smtClean="0"/>
              <a:t>and the message signal.</a:t>
            </a:r>
            <a:endParaRPr lang="en-US" sz="1400" dirty="0"/>
          </a:p>
        </p:txBody>
      </p:sp>
    </p:spTree>
    <p:extLst>
      <p:ext uri="{BB962C8B-B14F-4D97-AF65-F5344CB8AC3E}">
        <p14:creationId xmlns:p14="http://schemas.microsoft.com/office/powerpoint/2010/main" val="110364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Modulation fundamental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410200"/>
              </a:xfrm>
            </p:spPr>
            <p:txBody>
              <a:bodyPr>
                <a:normAutofit/>
              </a:bodyPr>
              <a:lstStyle/>
              <a:p>
                <a:r>
                  <a:rPr lang="en-US" sz="1800" dirty="0" smtClean="0"/>
                  <a:t>The message signal is called a modulating signal. Modulation converts the message signal m(t) from </a:t>
                </a:r>
                <a:r>
                  <a:rPr lang="en-US" sz="1800" dirty="0" err="1" smtClean="0"/>
                  <a:t>lowpass</a:t>
                </a:r>
                <a:r>
                  <a:rPr lang="en-US" sz="1800" dirty="0" smtClean="0"/>
                  <a:t> to </a:t>
                </a:r>
                <a:r>
                  <a:rPr lang="en-US" sz="1800" dirty="0" err="1" smtClean="0"/>
                  <a:t>bandpass</a:t>
                </a:r>
                <a:r>
                  <a:rPr lang="en-US" sz="1800" dirty="0" smtClean="0"/>
                  <a:t>, in the neighborhood of the carrier (</a:t>
                </a:r>
                <a:r>
                  <a:rPr lang="en-US" sz="1800" dirty="0" err="1" smtClean="0"/>
                  <a:t>centre</a:t>
                </a:r>
                <a:r>
                  <a:rPr lang="en-US" sz="1800" dirty="0" smtClean="0"/>
                  <a:t>) frequency fc</a:t>
                </a:r>
              </a:p>
              <a:p>
                <a:r>
                  <a:rPr lang="en-US" sz="1800" dirty="0" smtClean="0"/>
                  <a:t>For a sinusoidal carrier, a general modulated carrier can be represented as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a:rPr lang="en-US" sz="2000" i="1">
                              <a:latin typeface="Cambria Math" panose="02040503050406030204" pitchFamily="18" charset="0"/>
                            </a:rPr>
                            <m:t>𝐴</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r>
                            <a:rPr lang="en-US" sz="2000" i="1">
                              <a:latin typeface="Cambria Math" panose="02040503050406030204" pitchFamily="18" charset="0"/>
                            </a:rPr>
                            <m:t>𝜙</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e>
                      </m:d>
                    </m:oMath>
                  </m:oMathPara>
                </a14:m>
                <a:endParaRPr lang="en-US" sz="1800" dirty="0"/>
              </a:p>
              <a:p>
                <a:r>
                  <a:rPr lang="en-US" sz="1800" dirty="0" smtClean="0"/>
                  <a:t> where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𝑐</m:t>
                        </m:r>
                      </m:sub>
                    </m:sSub>
                  </m:oMath>
                </a14:m>
                <a:r>
                  <a:rPr lang="en-US" sz="1800" dirty="0" smtClean="0"/>
                  <a:t> is the carrier frequency</a:t>
                </a:r>
              </a:p>
              <a:p>
                <a:r>
                  <a:rPr lang="en-US" sz="1800" dirty="0" smtClean="0"/>
                  <a:t>The component of the carrier signal that can be varied in the modulation process is</a:t>
                </a:r>
              </a:p>
              <a:p>
                <a:pPr lvl="1"/>
                <a:r>
                  <a:rPr lang="en-US" sz="1800" dirty="0" smtClean="0"/>
                  <a:t>The instantaneous amplitude A(t) and </a:t>
                </a:r>
              </a:p>
              <a:p>
                <a:pPr lvl="1"/>
                <a:r>
                  <a:rPr lang="en-US" sz="1800" dirty="0" smtClean="0"/>
                  <a:t>Phase deviation </a:t>
                </a:r>
                <a14:m>
                  <m:oMath xmlns:m="http://schemas.openxmlformats.org/officeDocument/2006/math">
                    <m:r>
                      <a:rPr lang="en-US" sz="1800" i="1" smtClean="0">
                        <a:latin typeface="Cambria Math" panose="02040503050406030204" pitchFamily="18" charset="0"/>
                      </a:rPr>
                      <m:t>𝜙</m:t>
                    </m:r>
                    <m:r>
                      <a:rPr lang="en-US" sz="1800">
                        <a:latin typeface="Cambria Math" panose="02040503050406030204" pitchFamily="18" charset="0"/>
                      </a:rPr>
                      <m:t>(</m:t>
                    </m:r>
                    <m:r>
                      <a:rPr lang="en-US" sz="1800" i="1">
                        <a:latin typeface="Cambria Math" panose="02040503050406030204" pitchFamily="18" charset="0"/>
                      </a:rPr>
                      <m:t>𝑡</m:t>
                    </m:r>
                    <m:r>
                      <a:rPr lang="en-US" sz="1800">
                        <a:latin typeface="Cambria Math" panose="02040503050406030204" pitchFamily="18" charset="0"/>
                      </a:rPr>
                      <m:t>)</m:t>
                    </m:r>
                  </m:oMath>
                </a14:m>
                <a:r>
                  <a:rPr lang="en-US" sz="1800" dirty="0" smtClean="0"/>
                  <a:t>.</a:t>
                </a:r>
              </a:p>
              <a:p>
                <a:r>
                  <a:rPr lang="en-US" sz="1800" dirty="0"/>
                  <a:t>When the amplitude A(t) is linearly related to the modulating </a:t>
                </a:r>
                <a:r>
                  <a:rPr lang="en-US" sz="1800" dirty="0" smtClean="0"/>
                  <a:t>signal, the </a:t>
                </a:r>
                <a:r>
                  <a:rPr lang="en-US" sz="1800" dirty="0"/>
                  <a:t>result is </a:t>
                </a:r>
                <a:r>
                  <a:rPr lang="en-US" sz="1800" b="1" dirty="0"/>
                  <a:t>linear </a:t>
                </a:r>
                <a:r>
                  <a:rPr lang="en-US" sz="1800" b="1" dirty="0" smtClean="0"/>
                  <a:t>modulation. </a:t>
                </a:r>
                <a:r>
                  <a:rPr lang="en-US" sz="1800" dirty="0" smtClean="0"/>
                  <a:t>E.g. </a:t>
                </a:r>
                <a:r>
                  <a:rPr lang="en-US" sz="1800" b="1" dirty="0" smtClean="0"/>
                  <a:t>AM</a:t>
                </a:r>
              </a:p>
              <a:p>
                <a:r>
                  <a:rPr lang="en-US" sz="1800" dirty="0"/>
                  <a:t>Letting f(t) or the time derivative of f(t) be linearly related to </a:t>
                </a:r>
                <a:r>
                  <a:rPr lang="en-US" sz="1800" dirty="0" smtClean="0"/>
                  <a:t>the modulating </a:t>
                </a:r>
                <a:r>
                  <a:rPr lang="en-US" sz="1800" dirty="0"/>
                  <a:t>signal yields phase or frequency modulation, respectively. </a:t>
                </a:r>
                <a:endParaRPr lang="en-US" sz="1800" dirty="0" smtClean="0"/>
              </a:p>
              <a:p>
                <a:r>
                  <a:rPr lang="en-US" sz="1800" dirty="0" smtClean="0"/>
                  <a:t>Collectively</a:t>
                </a:r>
                <a:r>
                  <a:rPr lang="en-US" sz="1800" dirty="0"/>
                  <a:t>, </a:t>
                </a:r>
                <a:r>
                  <a:rPr lang="en-US" sz="1800" i="1" dirty="0"/>
                  <a:t>phase</a:t>
                </a:r>
                <a:r>
                  <a:rPr lang="en-US" sz="1800" dirty="0"/>
                  <a:t> </a:t>
                </a:r>
                <a:r>
                  <a:rPr lang="en-US" sz="1800" dirty="0" smtClean="0"/>
                  <a:t>and </a:t>
                </a:r>
                <a:r>
                  <a:rPr lang="en-US" sz="1800" i="1" dirty="0" smtClean="0"/>
                  <a:t>frequency</a:t>
                </a:r>
                <a:r>
                  <a:rPr lang="en-US" sz="1800" dirty="0" smtClean="0"/>
                  <a:t> </a:t>
                </a:r>
                <a:r>
                  <a:rPr lang="en-US" sz="1800" dirty="0"/>
                  <a:t>modulation are referred to as </a:t>
                </a:r>
                <a:r>
                  <a:rPr lang="en-US" sz="1800" b="1" dirty="0"/>
                  <a:t>angle modulation</a:t>
                </a:r>
                <a:r>
                  <a:rPr lang="en-US" sz="1800" dirty="0"/>
                  <a:t>, since </a:t>
                </a:r>
                <a:r>
                  <a:rPr lang="en-US" sz="1800" dirty="0" smtClean="0"/>
                  <a:t>the instantaneous </a:t>
                </a:r>
                <a:r>
                  <a:rPr lang="en-US" sz="1800" dirty="0"/>
                  <a:t>phase angle </a:t>
                </a:r>
                <a:r>
                  <a:rPr lang="en-US" sz="1800" dirty="0" smtClean="0"/>
                  <a:t>of the </a:t>
                </a:r>
                <a:r>
                  <a:rPr lang="en-US" sz="1800" dirty="0"/>
                  <a:t>modulated carrier conveys the </a:t>
                </a:r>
                <a:r>
                  <a:rPr lang="en-US" sz="1800" dirty="0" smtClean="0"/>
                  <a:t>information.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410200"/>
              </a:xfrm>
              <a:blipFill>
                <a:blip r:embed="rId3"/>
                <a:stretch>
                  <a:fillRect l="-444" t="-563"/>
                </a:stretch>
              </a:blipFill>
            </p:spPr>
            <p:txBody>
              <a:bodyPr/>
              <a:lstStyle/>
              <a:p>
                <a:r>
                  <a:rPr lang="en-US">
                    <a:noFill/>
                  </a:rPr>
                  <a:t> </a:t>
                </a:r>
              </a:p>
            </p:txBody>
          </p:sp>
        </mc:Fallback>
      </mc:AlternateContent>
    </p:spTree>
    <p:extLst>
      <p:ext uri="{BB962C8B-B14F-4D97-AF65-F5344CB8AC3E}">
        <p14:creationId xmlns:p14="http://schemas.microsoft.com/office/powerpoint/2010/main" val="2956058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Modulation fundamental</a:t>
            </a:r>
            <a:endParaRPr lang="en-US" dirty="0"/>
          </a:p>
        </p:txBody>
      </p:sp>
      <p:sp>
        <p:nvSpPr>
          <p:cNvPr id="3" name="Content Placeholder 2"/>
          <p:cNvSpPr>
            <a:spLocks noGrp="1"/>
          </p:cNvSpPr>
          <p:nvPr>
            <p:ph idx="1"/>
          </p:nvPr>
        </p:nvSpPr>
        <p:spPr/>
        <p:txBody>
          <a:bodyPr/>
          <a:lstStyle/>
          <a:p>
            <a:r>
              <a:rPr lang="en-US" dirty="0" smtClean="0"/>
              <a:t>Modulation is the process of changing some characteristics (</a:t>
            </a:r>
            <a:r>
              <a:rPr lang="en-US" i="1" dirty="0" smtClean="0"/>
              <a:t>amplitude, frequency and phase</a:t>
            </a:r>
            <a:r>
              <a:rPr lang="en-US" dirty="0" smtClean="0"/>
              <a:t>) of carrier wave in accordance with the instantaneous value of the modulating signal </a:t>
            </a:r>
            <a:r>
              <a:rPr lang="en-US" i="1" dirty="0" smtClean="0"/>
              <a:t>m(t)</a:t>
            </a:r>
            <a:endParaRPr lang="en-US" dirty="0" smtClean="0"/>
          </a:p>
          <a:p>
            <a:r>
              <a:rPr lang="en-US" dirty="0" smtClean="0"/>
              <a:t>Types of modulation</a:t>
            </a:r>
          </a:p>
          <a:p>
            <a:pPr lvl="1"/>
            <a:r>
              <a:rPr lang="en-US" dirty="0" smtClean="0"/>
              <a:t>Amplitude modulation</a:t>
            </a:r>
          </a:p>
          <a:p>
            <a:pPr lvl="1"/>
            <a:r>
              <a:rPr lang="en-US" dirty="0" smtClean="0"/>
              <a:t>Frequency modulation</a:t>
            </a:r>
          </a:p>
          <a:p>
            <a:pPr lvl="1"/>
            <a:r>
              <a:rPr lang="en-US" dirty="0" smtClean="0"/>
              <a:t>Phase modulation</a:t>
            </a:r>
            <a:endParaRPr lang="en-US" dirty="0"/>
          </a:p>
        </p:txBody>
      </p:sp>
    </p:spTree>
    <p:extLst>
      <p:ext uri="{BB962C8B-B14F-4D97-AF65-F5344CB8AC3E}">
        <p14:creationId xmlns:p14="http://schemas.microsoft.com/office/powerpoint/2010/main" val="2405082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Modulation fundamental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410200"/>
              </a:xfrm>
            </p:spPr>
            <p:txBody>
              <a:bodyPr>
                <a:noAutofit/>
              </a:bodyPr>
              <a:lstStyle/>
              <a:p>
                <a:r>
                  <a:rPr lang="en-US" sz="2000" dirty="0" smtClean="0"/>
                  <a:t>Why modulation necessary?</a:t>
                </a:r>
              </a:p>
              <a:p>
                <a:pPr lvl="1"/>
                <a:r>
                  <a:rPr lang="en-US" sz="1600" dirty="0" smtClean="0"/>
                  <a:t>Signals that occupy the same range of frequency can be separated</a:t>
                </a:r>
              </a:p>
              <a:p>
                <a:pPr lvl="1"/>
                <a:r>
                  <a:rPr lang="en-US" sz="1600" dirty="0" smtClean="0"/>
                  <a:t>Modulation helps in noise immunity, attenuation – depends on the physical medium</a:t>
                </a:r>
              </a:p>
              <a:p>
                <a:r>
                  <a:rPr lang="en-US" sz="2000" dirty="0" smtClean="0"/>
                  <a:t>Advantages of modulation</a:t>
                </a:r>
              </a:p>
              <a:p>
                <a:pPr lvl="1"/>
                <a:r>
                  <a:rPr lang="en-US" sz="1600" dirty="0" smtClean="0"/>
                  <a:t>Reduces antenna height</a:t>
                </a:r>
              </a:p>
              <a:p>
                <a:pPr lvl="1"/>
                <a:r>
                  <a:rPr lang="en-US" sz="1600" dirty="0" smtClean="0"/>
                  <a:t>Height of antenna is a fraction of wavelength. The minimum height of antenna is given by </a:t>
                </a:r>
                <a14:m>
                  <m:oMath xmlns:m="http://schemas.openxmlformats.org/officeDocument/2006/math">
                    <m:f>
                      <m:fPr>
                        <m:type m:val="lin"/>
                        <m:ctrlPr>
                          <a:rPr lang="en-US" sz="1600" i="1">
                            <a:latin typeface="Cambria Math" panose="02040503050406030204" pitchFamily="18" charset="0"/>
                          </a:rPr>
                        </m:ctrlPr>
                      </m:fPr>
                      <m:num>
                        <m:r>
                          <a:rPr lang="en-US" sz="1600" i="1">
                            <a:latin typeface="Cambria Math" panose="02040503050406030204" pitchFamily="18" charset="0"/>
                          </a:rPr>
                          <m:t>𝜆</m:t>
                        </m:r>
                      </m:num>
                      <m:den>
                        <m:r>
                          <a:rPr lang="en-US" sz="1600">
                            <a:latin typeface="Cambria Math" panose="02040503050406030204" pitchFamily="18" charset="0"/>
                          </a:rPr>
                          <m:t>4</m:t>
                        </m:r>
                      </m:den>
                    </m:f>
                  </m:oMath>
                </a14:m>
                <a:endParaRPr lang="en-US" sz="1600" dirty="0"/>
              </a:p>
              <a:p>
                <a:pPr lvl="1"/>
                <a:r>
                  <a:rPr lang="en-US" sz="1600" dirty="0" smtClean="0"/>
                  <a:t>Avoid mixing of signals</a:t>
                </a:r>
              </a:p>
              <a:p>
                <a:pPr lvl="1"/>
                <a:r>
                  <a:rPr lang="en-US" sz="1600" dirty="0" smtClean="0"/>
                  <a:t>Increase range of communication</a:t>
                </a:r>
              </a:p>
              <a:p>
                <a:pPr lvl="2"/>
                <a:r>
                  <a:rPr lang="en-US" sz="1200" dirty="0" smtClean="0"/>
                  <a:t>Modulation increases the frequency of the signal allowing it to be transmitted over long distance</a:t>
                </a:r>
              </a:p>
              <a:p>
                <a:pPr lvl="1"/>
                <a:r>
                  <a:rPr lang="en-US" sz="1600" dirty="0" smtClean="0"/>
                  <a:t>Allow multiplexing of signals</a:t>
                </a:r>
              </a:p>
              <a:p>
                <a:pPr lvl="2"/>
                <a:r>
                  <a:rPr lang="en-US" sz="1200" b="1" dirty="0" smtClean="0"/>
                  <a:t>multiplexing</a:t>
                </a:r>
                <a:r>
                  <a:rPr lang="en-US" sz="1200" dirty="0" smtClean="0"/>
                  <a:t> (sometimes contracted to mixing) is a method by which multiple analog message signals or digital data streams are combined into one signal over a shared medium. </a:t>
                </a:r>
              </a:p>
              <a:p>
                <a:pPr lvl="1"/>
                <a:r>
                  <a:rPr lang="en-US" sz="1600" dirty="0" smtClean="0"/>
                  <a:t>Allows adjustments in the bandwidth</a:t>
                </a:r>
              </a:p>
              <a:p>
                <a:pPr lvl="2"/>
                <a:r>
                  <a:rPr lang="en-US" sz="1200" dirty="0" smtClean="0"/>
                  <a:t>Bandwidth of a modulated signal may be made smaller or larger</a:t>
                </a:r>
              </a:p>
              <a:p>
                <a:pPr lvl="1"/>
                <a:r>
                  <a:rPr lang="en-US" sz="1600" dirty="0" smtClean="0"/>
                  <a:t>Improve the quality of reception</a:t>
                </a:r>
              </a:p>
              <a:p>
                <a:pPr lvl="2"/>
                <a:r>
                  <a:rPr lang="en-US" sz="1200" dirty="0" smtClean="0"/>
                  <a:t>Modulation reduces the effect of noise to improve quality of reception</a:t>
                </a:r>
                <a:endParaRPr lang="en-US" sz="1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410200"/>
              </a:xfrm>
              <a:blipFill>
                <a:blip r:embed="rId3"/>
                <a:stretch>
                  <a:fillRect l="-667" t="-450" r="-296"/>
                </a:stretch>
              </a:blipFill>
            </p:spPr>
            <p:txBody>
              <a:bodyPr/>
              <a:lstStyle/>
              <a:p>
                <a:r>
                  <a:rPr lang="en-US">
                    <a:noFill/>
                  </a:rPr>
                  <a:t> </a:t>
                </a:r>
              </a:p>
            </p:txBody>
          </p:sp>
        </mc:Fallback>
      </mc:AlternateContent>
    </p:spTree>
    <p:extLst>
      <p:ext uri="{BB962C8B-B14F-4D97-AF65-F5344CB8AC3E}">
        <p14:creationId xmlns:p14="http://schemas.microsoft.com/office/powerpoint/2010/main" val="2776350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029200"/>
              </a:xfrm>
            </p:spPr>
            <p:txBody>
              <a:bodyPr/>
              <a:lstStyle/>
              <a:p>
                <a:pPr>
                  <a:buFont typeface="+mj-lt"/>
                  <a:buAutoNum type="arabicPeriod"/>
                </a:pPr>
                <a:r>
                  <a:rPr lang="en-US" sz="1800" dirty="0" smtClean="0"/>
                  <a:t>The capacity in bits per second of an addictive white Gaussian noise (AWGN) channel is </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𝐶</m:t>
                      </m:r>
                      <m:r>
                        <a:rPr lang="en-US" sz="1800">
                          <a:latin typeface="Cambria Math" panose="02040503050406030204" pitchFamily="18" charset="0"/>
                        </a:rPr>
                        <m:t>=</m:t>
                      </m:r>
                      <m:r>
                        <a:rPr lang="en-US" sz="1800" i="1">
                          <a:latin typeface="Cambria Math" panose="02040503050406030204" pitchFamily="18" charset="0"/>
                        </a:rPr>
                        <m:t>𝐵</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a:latin typeface="Cambria Math" panose="02040503050406030204" pitchFamily="18" charset="0"/>
                            </a:rPr>
                            <m:t>2</m:t>
                          </m:r>
                        </m:sub>
                      </m:sSub>
                      <m:d>
                        <m:dPr>
                          <m:ctrlPr>
                            <a:rPr lang="en-US" sz="1800" i="1">
                              <a:latin typeface="Cambria Math" panose="02040503050406030204" pitchFamily="18" charset="0"/>
                            </a:rPr>
                          </m:ctrlPr>
                        </m:dPr>
                        <m:e>
                          <m:r>
                            <a:rPr lang="en-US" sz="1800">
                              <a:latin typeface="Cambria Math" panose="02040503050406030204" pitchFamily="18" charset="0"/>
                            </a:rPr>
                            <m:t>1+</m:t>
                          </m:r>
                          <m:f>
                            <m:fPr>
                              <m:ctrlPr>
                                <a:rPr lang="en-US" sz="1800" i="1">
                                  <a:latin typeface="Cambria Math" panose="02040503050406030204" pitchFamily="18" charset="0"/>
                                </a:rPr>
                              </m:ctrlPr>
                            </m:fPr>
                            <m:num>
                              <m:r>
                                <a:rPr lang="en-US" sz="1800" i="1">
                                  <a:latin typeface="Cambria Math" panose="02040503050406030204" pitchFamily="18" charset="0"/>
                                </a:rPr>
                                <m:t>𝑃</m:t>
                              </m:r>
                            </m:num>
                            <m:den>
                              <m:sSub>
                                <m:sSubPr>
                                  <m:ctrlPr>
                                    <a:rPr lang="en-US" sz="1800" i="1">
                                      <a:latin typeface="Cambria Math" panose="02040503050406030204" pitchFamily="18" charset="0"/>
                                    </a:rPr>
                                  </m:ctrlPr>
                                </m:sSubPr>
                                <m:e>
                                  <m:r>
                                    <a:rPr lang="en-US" sz="1800" i="1">
                                      <a:latin typeface="Cambria Math" panose="02040503050406030204" pitchFamily="18" charset="0"/>
                                    </a:rPr>
                                    <m:t>𝑁</m:t>
                                  </m:r>
                                </m:e>
                                <m:sub>
                                  <m:r>
                                    <a:rPr lang="en-US" sz="1800" i="1">
                                      <a:latin typeface="Cambria Math" panose="02040503050406030204" pitchFamily="18" charset="0"/>
                                    </a:rPr>
                                    <m:t>𝑜</m:t>
                                  </m:r>
                                </m:sub>
                              </m:sSub>
                              <m:r>
                                <a:rPr lang="en-US" sz="1800" i="1">
                                  <a:latin typeface="Cambria Math" panose="02040503050406030204" pitchFamily="18" charset="0"/>
                                </a:rPr>
                                <m:t>𝐵</m:t>
                              </m:r>
                            </m:den>
                          </m:f>
                        </m:e>
                      </m:d>
                    </m:oMath>
                  </m:oMathPara>
                </a14:m>
                <a:endParaRPr lang="en-US" sz="1800" dirty="0"/>
              </a:p>
              <a:p>
                <a:pPr marL="0" indent="0">
                  <a:buNone/>
                </a:pPr>
                <a:r>
                  <a:rPr lang="en-US" sz="1800" dirty="0" smtClean="0"/>
                  <a:t>where P is the received signal power, B is the signal bandwidth, and No/2 is the noise power spectral density. The total noise is given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𝑁</m:t>
                        </m:r>
                      </m:e>
                      <m:sub>
                        <m:r>
                          <a:rPr lang="en-US" sz="1800" i="1">
                            <a:latin typeface="Cambria Math" panose="02040503050406030204" pitchFamily="18" charset="0"/>
                          </a:rPr>
                          <m:t>𝑜</m:t>
                        </m:r>
                      </m:sub>
                    </m:sSub>
                    <m:r>
                      <a:rPr lang="en-US" sz="1800" i="1">
                        <a:latin typeface="Cambria Math" panose="02040503050406030204" pitchFamily="18" charset="0"/>
                      </a:rPr>
                      <m:t>𝐵</m:t>
                    </m:r>
                  </m:oMath>
                </a14:m>
                <a:r>
                  <a:rPr lang="en-US" sz="1800" dirty="0" smtClean="0"/>
                  <a:t>. Consider a wireless channel where received power falls off with distance d according to the </a:t>
                </a:r>
                <a14:m>
                  <m:oMath xmlns:m="http://schemas.openxmlformats.org/officeDocument/2006/math">
                    <m:r>
                      <a:rPr lang="en-US" sz="1800" i="1">
                        <a:latin typeface="Cambria Math" panose="02040503050406030204" pitchFamily="18" charset="0"/>
                      </a:rPr>
                      <m:t>𝑃</m:t>
                    </m:r>
                    <m:r>
                      <a:rPr lang="en-US" sz="1800">
                        <a:latin typeface="Cambria Math" panose="02040503050406030204" pitchFamily="18" charset="0"/>
                      </a:rPr>
                      <m:t>(</m:t>
                    </m:r>
                    <m:r>
                      <a:rPr lang="en-US" sz="1800" i="1">
                        <a:latin typeface="Cambria Math" panose="02040503050406030204" pitchFamily="18" charset="0"/>
                      </a:rPr>
                      <m:t>𝑑</m:t>
                    </m:r>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𝑡</m:t>
                        </m:r>
                      </m:sub>
                    </m:sSub>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f>
                              <m:fPr>
                                <m:type m:val="lin"/>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𝑜</m:t>
                                    </m:r>
                                  </m:sub>
                                </m:sSub>
                              </m:num>
                              <m:den>
                                <m:r>
                                  <a:rPr lang="en-US" sz="1800" i="1">
                                    <a:latin typeface="Cambria Math" panose="02040503050406030204" pitchFamily="18" charset="0"/>
                                  </a:rPr>
                                  <m:t>𝑑</m:t>
                                </m:r>
                              </m:den>
                            </m:f>
                          </m:e>
                        </m:d>
                      </m:e>
                      <m:sup>
                        <m:r>
                          <a:rPr lang="en-US" sz="1800">
                            <a:latin typeface="Cambria Math" panose="02040503050406030204" pitchFamily="18" charset="0"/>
                          </a:rPr>
                          <m:t>3</m:t>
                        </m:r>
                      </m:sup>
                    </m:sSup>
                  </m:oMath>
                </a14:m>
                <a:r>
                  <a:rPr lang="en-US" sz="1800" dirty="0" smtClean="0"/>
                  <a:t>.</a:t>
                </a:r>
                <a:endParaRPr lang="en-US" sz="1800" dirty="0"/>
              </a:p>
              <a:p>
                <a:pPr marL="0" indent="0">
                  <a:buNone/>
                </a:pPr>
                <a:r>
                  <a:rPr lang="en-US" sz="1800" dirty="0" smtClean="0"/>
                  <a:t>Given </a:t>
                </a:r>
                <a:r>
                  <a:rPr lang="en-US" sz="1800" i="1" dirty="0" smtClean="0"/>
                  <a:t>d</a:t>
                </a:r>
                <a:r>
                  <a:rPr lang="en-US" sz="1800" i="1" baseline="-25000" dirty="0" smtClean="0"/>
                  <a:t>o</a:t>
                </a:r>
                <a:r>
                  <a:rPr lang="en-US" sz="1800" dirty="0" smtClean="0"/>
                  <a:t> = 10 m, transmitter power </a:t>
                </a:r>
                <a:r>
                  <a:rPr lang="en-US" sz="1800" i="1" dirty="0"/>
                  <a:t>P</a:t>
                </a:r>
                <a:r>
                  <a:rPr lang="en-US" sz="1800" i="1" dirty="0" smtClean="0"/>
                  <a:t>t</a:t>
                </a:r>
                <a:r>
                  <a:rPr lang="en-US" sz="1800" dirty="0" smtClean="0"/>
                  <a:t> = 1W, noise PSD </a:t>
                </a:r>
                <a:r>
                  <a:rPr lang="en-US" sz="1800" i="1" dirty="0" smtClean="0"/>
                  <a:t>N</a:t>
                </a:r>
                <a:r>
                  <a:rPr lang="en-US" sz="1800" i="1" baseline="-25000" dirty="0" smtClean="0"/>
                  <a:t>o</a:t>
                </a:r>
                <a:r>
                  <a:rPr lang="en-US" sz="1800" dirty="0" smtClean="0"/>
                  <a:t> = 10</a:t>
                </a:r>
                <a:r>
                  <a:rPr lang="en-US" sz="1800" baseline="30000" dirty="0" smtClean="0"/>
                  <a:t>-9</a:t>
                </a:r>
                <a:r>
                  <a:rPr lang="en-US" sz="1800" dirty="0" smtClean="0"/>
                  <a:t> W/Hz and channel bandwidth of </a:t>
                </a:r>
                <a:r>
                  <a:rPr lang="en-US" sz="1800" i="1" dirty="0" smtClean="0"/>
                  <a:t>B</a:t>
                </a:r>
                <a:r>
                  <a:rPr lang="en-US" sz="1800" dirty="0" smtClean="0"/>
                  <a:t> = 30 kHz, find the capacity of the channel for transmitter-receiver distance of 100m and 1 km.</a:t>
                </a:r>
              </a:p>
              <a:p>
                <a:pPr>
                  <a:buFont typeface="+mj-lt"/>
                  <a:buAutoNum type="arabicPeriod"/>
                </a:pPr>
                <a:endParaRPr lang="en-US" sz="1800" dirty="0"/>
              </a:p>
              <a:p>
                <a:pPr>
                  <a:buFont typeface="+mj-lt"/>
                  <a:buAutoNum type="arabicPeriod" startAt="2"/>
                </a:pPr>
                <a:r>
                  <a:rPr lang="en-US" sz="1800" dirty="0" smtClean="0"/>
                  <a:t>Find the average power of the signal shown below</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029200"/>
              </a:xfrm>
              <a:blipFill>
                <a:blip r:embed="rId3"/>
                <a:stretch>
                  <a:fillRect l="-593" t="-727" r="-1185"/>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rcRect t="49910" b="-1"/>
          <a:stretch/>
        </p:blipFill>
        <p:spPr>
          <a:xfrm>
            <a:off x="1464701" y="5334000"/>
            <a:ext cx="6214597" cy="1308096"/>
          </a:xfrm>
          <a:prstGeom prst="rect">
            <a:avLst/>
          </a:prstGeom>
        </p:spPr>
      </p:pic>
    </p:spTree>
    <p:extLst>
      <p:ext uri="{BB962C8B-B14F-4D97-AF65-F5344CB8AC3E}">
        <p14:creationId xmlns:p14="http://schemas.microsoft.com/office/powerpoint/2010/main" val="135570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lstStyle/>
          <a:p>
            <a:r>
              <a:rPr lang="en-US" dirty="0" smtClean="0"/>
              <a:t>Amplitude modulation (AM)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normAutofit fontScale="92500" lnSpcReduction="20000"/>
              </a:bodyPr>
              <a:lstStyle/>
              <a:p>
                <a:r>
                  <a:rPr lang="en-US" dirty="0" smtClean="0"/>
                  <a:t>The analogue signal to be transmitted is denoted by m(t), which is assumed to be a </a:t>
                </a:r>
                <a:r>
                  <a:rPr lang="en-US" dirty="0" err="1" smtClean="0"/>
                  <a:t>lowpass</a:t>
                </a:r>
                <a:r>
                  <a:rPr lang="en-US" dirty="0" smtClean="0"/>
                  <a:t> signal of bandwidth </a:t>
                </a:r>
                <a:r>
                  <a:rPr lang="en-US" i="1" dirty="0" smtClean="0"/>
                  <a:t>W</a:t>
                </a:r>
                <a:r>
                  <a:rPr lang="en-US" dirty="0" smtClean="0"/>
                  <a:t>, i.e., M(f) ≡ 0, for |f| &gt; </a:t>
                </a:r>
                <a:r>
                  <a:rPr lang="en-US" i="1" dirty="0" smtClean="0"/>
                  <a:t>W</a:t>
                </a:r>
                <a:r>
                  <a:rPr lang="en-US" dirty="0" smtClean="0"/>
                  <a:t>. Let’s assume that the signal is a power-type signal whose power denoted by P</a:t>
                </a:r>
                <a:r>
                  <a:rPr lang="en-US" baseline="-25000" dirty="0" smtClean="0"/>
                  <a:t>m</a:t>
                </a:r>
                <a:r>
                  <a:rPr lang="en-US" dirty="0" smtClean="0"/>
                  <a:t>, is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lim</m:t>
                          </m:r>
                        </m:e>
                        <m:lim>
                          <m:r>
                            <a:rPr lang="en-US" i="1">
                              <a:latin typeface="Cambria Math" panose="02040503050406030204" pitchFamily="18" charset="0"/>
                            </a:rPr>
                            <m:t>𝑇</m:t>
                          </m:r>
                          <m:r>
                            <a:rPr lang="en-US">
                              <a:latin typeface="Cambria Math" panose="02040503050406030204" pitchFamily="18" charset="0"/>
                            </a:rPr>
                            <m:t>→∞</m:t>
                          </m:r>
                        </m:lim>
                      </m:limLow>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𝑇</m:t>
                          </m:r>
                        </m:den>
                      </m:f>
                      <m:nary>
                        <m:naryPr>
                          <m:limLoc m:val="subSup"/>
                          <m:grow m:val="on"/>
                          <m:ctrlPr>
                            <a:rPr lang="en-US" i="1">
                              <a:latin typeface="Cambria Math" panose="02040503050406030204" pitchFamily="18" charset="0"/>
                            </a:rPr>
                          </m:ctrlPr>
                        </m:naryPr>
                        <m:sub>
                          <m:r>
                            <a:rPr lang="en-US">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𝑇</m:t>
                              </m:r>
                            </m:num>
                            <m:den>
                              <m:r>
                                <a:rPr lang="en-US">
                                  <a:latin typeface="Cambria Math" panose="02040503050406030204" pitchFamily="18" charset="0"/>
                                </a:rPr>
                                <m:t>2</m:t>
                              </m:r>
                            </m:den>
                          </m:f>
                        </m:sub>
                        <m:sup>
                          <m:f>
                            <m:fPr>
                              <m:type m:val="skw"/>
                              <m:ctrlPr>
                                <a:rPr lang="en-US" i="1">
                                  <a:latin typeface="Cambria Math" panose="02040503050406030204" pitchFamily="18" charset="0"/>
                                </a:rPr>
                              </m:ctrlPr>
                            </m:fPr>
                            <m:num>
                              <m:r>
                                <a:rPr lang="en-US" i="1">
                                  <a:latin typeface="Cambria Math" panose="02040503050406030204" pitchFamily="18" charset="0"/>
                                </a:rPr>
                                <m:t>𝑇</m:t>
                              </m:r>
                            </m:num>
                            <m:den>
                              <m:r>
                                <a:rPr lang="en-US">
                                  <a:latin typeface="Cambria Math" panose="02040503050406030204" pitchFamily="18" charset="0"/>
                                </a:rPr>
                                <m:t>2</m:t>
                              </m:r>
                            </m:den>
                          </m:f>
                        </m:sup>
                        <m:e>
                          <m:sSup>
                            <m:sSupPr>
                              <m:ctrlPr>
                                <a:rPr lang="en-US" i="1">
                                  <a:latin typeface="Cambria Math" panose="02040503050406030204" pitchFamily="18" charset="0"/>
                                </a:rPr>
                              </m:ctrlPr>
                            </m:sSupPr>
                            <m:e>
                              <m:r>
                                <a:rPr lang="en-US">
                                  <a:latin typeface="Cambria Math" panose="02040503050406030204" pitchFamily="18" charset="0"/>
                                </a:rPr>
                                <m:t>|</m:t>
                              </m:r>
                              <m:d>
                                <m:dPr>
                                  <m:begChr m:val=""/>
                                  <m:ctrlPr>
                                    <a:rPr lang="en-US" i="1">
                                      <a:latin typeface="Cambria Math" panose="02040503050406030204" pitchFamily="18" charset="0"/>
                                    </a:rPr>
                                  </m:ctrlPr>
                                </m:dPr>
                                <m:e>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e>
                              </m:d>
                              <m:r>
                                <a:rPr lang="en-US">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𝑑𝑡</m:t>
                          </m:r>
                        </m:e>
                      </m:nary>
                    </m:oMath>
                  </m:oMathPara>
                </a14:m>
                <a:endParaRPr lang="en-US" dirty="0" smtClean="0"/>
              </a:p>
              <a:p>
                <a:pPr marL="0" indent="0">
                  <a:buNone/>
                </a:pPr>
                <a:r>
                  <a:rPr lang="en-US" dirty="0" smtClean="0"/>
                  <a:t>Or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𝑚</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1</m:t>
                              </m:r>
                            </m:sub>
                          </m:sSub>
                        </m:den>
                      </m:f>
                      <m:nary>
                        <m:naryPr>
                          <m:limLoc m:val="subSup"/>
                          <m:grow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1</m:t>
                              </m:r>
                            </m:sub>
                          </m:sSub>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a:latin typeface="Cambria Math" panose="02040503050406030204" pitchFamily="18" charset="0"/>
                                </a:rPr>
                                <m:t>2</m:t>
                              </m:r>
                            </m:sub>
                          </m:sSub>
                        </m:sup>
                        <m:e>
                          <m:sSup>
                            <m:sSupPr>
                              <m:ctrlPr>
                                <a:rPr lang="en-US" i="1">
                                  <a:latin typeface="Cambria Math" panose="02040503050406030204" pitchFamily="18" charset="0"/>
                                </a:rPr>
                              </m:ctrlPr>
                            </m:sSupPr>
                            <m:e>
                              <m:r>
                                <a:rPr lang="en-US">
                                  <a:latin typeface="Cambria Math" panose="02040503050406030204" pitchFamily="18" charset="0"/>
                                </a:rPr>
                                <m:t>|</m:t>
                              </m:r>
                              <m:d>
                                <m:dPr>
                                  <m:begChr m:val=""/>
                                  <m:ctrlPr>
                                    <a:rPr lang="en-US" i="1">
                                      <a:latin typeface="Cambria Math" panose="02040503050406030204" pitchFamily="18" charset="0"/>
                                    </a:rPr>
                                  </m:ctrlPr>
                                </m:dPr>
                                <m:e>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e>
                              </m:d>
                              <m:r>
                                <a:rPr lang="en-US">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𝑑𝑡</m:t>
                          </m:r>
                        </m:e>
                      </m:nary>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704" t="-3373" r="-1259"/>
                </a:stretch>
              </a:blipFill>
            </p:spPr>
            <p:txBody>
              <a:bodyPr/>
              <a:lstStyle/>
              <a:p>
                <a:r>
                  <a:rPr lang="en-US">
                    <a:noFill/>
                  </a:rPr>
                  <a:t> </a:t>
                </a:r>
              </a:p>
            </p:txBody>
          </p:sp>
        </mc:Fallback>
      </mc:AlternateContent>
      <p:sp>
        <p:nvSpPr>
          <p:cNvPr id="4" name="TextBox 3"/>
          <p:cNvSpPr txBox="1"/>
          <p:nvPr/>
        </p:nvSpPr>
        <p:spPr>
          <a:xfrm>
            <a:off x="6400800" y="6126163"/>
            <a:ext cx="2287806" cy="369332"/>
          </a:xfrm>
          <a:prstGeom prst="rect">
            <a:avLst/>
          </a:prstGeom>
          <a:noFill/>
        </p:spPr>
        <p:txBody>
          <a:bodyPr wrap="none" rtlCol="0">
            <a:spAutoFit/>
          </a:bodyPr>
          <a:lstStyle/>
          <a:p>
            <a:r>
              <a:rPr lang="en-US" dirty="0" smtClean="0"/>
              <a:t>Finite periodic signal</a:t>
            </a:r>
            <a:endParaRPr lang="en-US" dirty="0"/>
          </a:p>
        </p:txBody>
      </p:sp>
    </p:spTree>
    <p:extLst>
      <p:ext uri="{BB962C8B-B14F-4D97-AF65-F5344CB8AC3E}">
        <p14:creationId xmlns:p14="http://schemas.microsoft.com/office/powerpoint/2010/main" val="3537781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lstStyle/>
          <a:p>
            <a:r>
              <a:rPr lang="en-US" dirty="0" smtClean="0"/>
              <a:t>Amplitude modulation (AM)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715962"/>
                <a:ext cx="8229600" cy="5380037"/>
              </a:xfrm>
            </p:spPr>
            <p:txBody>
              <a:bodyPr>
                <a:normAutofit/>
              </a:bodyPr>
              <a:lstStyle/>
              <a:p>
                <a:r>
                  <a:rPr lang="en-US" sz="2800" dirty="0" smtClean="0"/>
                  <a:t>The message </a:t>
                </a:r>
                <a:r>
                  <a:rPr lang="en-US" sz="2800" i="1" dirty="0" smtClean="0"/>
                  <a:t>m(t)</a:t>
                </a:r>
                <a:r>
                  <a:rPr lang="en-US" sz="2800" dirty="0" smtClean="0"/>
                  <a:t> is transmitted through the communication channel by impressing it on a carrier or </a:t>
                </a:r>
                <a:r>
                  <a:rPr lang="en-US" sz="2800" dirty="0" err="1" smtClean="0"/>
                  <a:t>bandpass</a:t>
                </a:r>
                <a:r>
                  <a:rPr lang="en-US" sz="2800" dirty="0" smtClean="0"/>
                  <a:t> signal of the form</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𝑐</m:t>
                              </m:r>
                            </m:sub>
                          </m:sSub>
                        </m:e>
                      </m:d>
                    </m:oMath>
                  </m:oMathPara>
                </a14:m>
                <a:endParaRPr lang="en-US" sz="2800" dirty="0"/>
              </a:p>
              <a:p>
                <a:pPr marL="0" indent="0">
                  <a:buNone/>
                </a:pPr>
                <a:r>
                  <a:rPr lang="en-US" sz="2800" dirty="0" smtClean="0"/>
                  <a:t>	Let </a:t>
                </a:r>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𝜙</m:t>
                        </m:r>
                      </m:e>
                      <m:sub>
                        <m:r>
                          <a:rPr lang="en-US" sz="2800" i="1">
                            <a:latin typeface="Cambria Math" panose="02040503050406030204" pitchFamily="18" charset="0"/>
                          </a:rPr>
                          <m:t>𝑐</m:t>
                        </m:r>
                      </m:sub>
                    </m:sSub>
                    <m:r>
                      <a:rPr lang="en-US" sz="2800" b="0" i="1" smtClean="0">
                        <a:latin typeface="Cambria Math" panose="02040503050406030204" pitchFamily="18" charset="0"/>
                      </a:rPr>
                      <m:t>=0</m:t>
                    </m:r>
                  </m:oMath>
                </a14:m>
                <a:r>
                  <a:rPr lang="en-US" sz="2800" dirty="0" smtClean="0"/>
                  <a:t> for AM</a:t>
                </a:r>
              </a:p>
              <a:p>
                <a:r>
                  <a:rPr lang="en-US" sz="2800" dirty="0" smtClean="0"/>
                  <a:t>Depending on the relationship between m(t) and Ac(t), we have various types of AM schemes</a:t>
                </a:r>
              </a:p>
              <a:p>
                <a:pPr lvl="1"/>
                <a:r>
                  <a:rPr lang="en-US" sz="2400" dirty="0" smtClean="0"/>
                  <a:t>Double-sideband (DSB) modulation</a:t>
                </a:r>
              </a:p>
              <a:p>
                <a:pPr lvl="1"/>
                <a:r>
                  <a:rPr lang="en-US" sz="2400" dirty="0" smtClean="0"/>
                  <a:t>Single-Sideband (SSB)</a:t>
                </a:r>
              </a:p>
              <a:p>
                <a:pPr lvl="1"/>
                <a:r>
                  <a:rPr lang="en-US" sz="2400" dirty="0" smtClean="0"/>
                  <a:t>Vestigial-Sideband (VSB) modulation</a:t>
                </a:r>
              </a:p>
              <a:p>
                <a:pPr lvl="1"/>
                <a:r>
                  <a:rPr lang="en-US" sz="2400" dirty="0" smtClean="0"/>
                  <a:t>Convention or Ordinary AM</a:t>
                </a:r>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715962"/>
                <a:ext cx="8229600" cy="5380037"/>
              </a:xfrm>
              <a:blipFill>
                <a:blip r:embed="rId3"/>
                <a:stretch>
                  <a:fillRect l="-1333" t="-1133" r="-1481"/>
                </a:stretch>
              </a:blipFill>
            </p:spPr>
            <p:txBody>
              <a:bodyPr/>
              <a:lstStyle/>
              <a:p>
                <a:r>
                  <a:rPr lang="en-US">
                    <a:noFill/>
                  </a:rPr>
                  <a:t> </a:t>
                </a:r>
              </a:p>
            </p:txBody>
          </p:sp>
        </mc:Fallback>
      </mc:AlternateContent>
    </p:spTree>
    <p:extLst>
      <p:ext uri="{BB962C8B-B14F-4D97-AF65-F5344CB8AC3E}">
        <p14:creationId xmlns:p14="http://schemas.microsoft.com/office/powerpoint/2010/main" val="1205773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15962"/>
          </a:xfrm>
        </p:spPr>
        <p:txBody>
          <a:bodyPr/>
          <a:lstStyle/>
          <a:p>
            <a:r>
              <a:rPr lang="en-US" dirty="0" smtClean="0"/>
              <a:t>Amplitude modulation (AM)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68362"/>
                <a:ext cx="8229600" cy="1951038"/>
              </a:xfrm>
            </p:spPr>
            <p:txBody>
              <a:bodyPr>
                <a:normAutofit/>
              </a:bodyPr>
              <a:lstStyle/>
              <a:p>
                <a:r>
                  <a:rPr lang="en-US" sz="2000" dirty="0" smtClean="0"/>
                  <a:t>The message </a:t>
                </a:r>
                <a:r>
                  <a:rPr lang="en-US" sz="2000" i="1" dirty="0" smtClean="0"/>
                  <a:t>m(t)</a:t>
                </a:r>
                <a:r>
                  <a:rPr lang="en-US" sz="2000" dirty="0" smtClean="0"/>
                  <a:t> is transmitted through the communication channel by impressing it on a carrier or </a:t>
                </a:r>
                <a:r>
                  <a:rPr lang="en-US" sz="2000" dirty="0" err="1" smtClean="0"/>
                  <a:t>bandpass</a:t>
                </a:r>
                <a:r>
                  <a:rPr lang="en-US" sz="2000" dirty="0" smtClean="0"/>
                  <a:t> signal of the form</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m:rPr>
                          <m:sty m:val="p"/>
                        </m:rPr>
                        <a:rPr lang="en-US" sz="2400">
                          <a:latin typeface="Cambria Math" panose="02040503050406030204" pitchFamily="18" charset="0"/>
                        </a:rPr>
                        <m:t>cos</m:t>
                      </m:r>
                      <m:d>
                        <m:dPr>
                          <m:ctrlPr>
                            <a:rPr lang="en-US" sz="2400" i="1">
                              <a:latin typeface="Cambria Math" panose="02040503050406030204" pitchFamily="18" charset="0"/>
                            </a:rPr>
                          </m:ctrlPr>
                        </m:dPr>
                        <m:e>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e>
                      </m:d>
                    </m:oMath>
                  </m:oMathPara>
                </a14:m>
                <a:endParaRPr lang="en-US" sz="2000" dirty="0"/>
              </a:p>
              <a:p>
                <a:pPr marL="0" indent="0">
                  <a:buNone/>
                </a:pPr>
                <a:r>
                  <a:rPr lang="en-US" sz="2000" dirty="0" smtClean="0"/>
                  <a:t>	Let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b="0" i="1" smtClean="0">
                        <a:latin typeface="Cambria Math" panose="02040503050406030204" pitchFamily="18" charset="0"/>
                      </a:rPr>
                      <m:t>=0</m:t>
                    </m:r>
                  </m:oMath>
                </a14:m>
                <a:r>
                  <a:rPr lang="en-US" sz="2000" dirty="0" smtClean="0"/>
                  <a:t> for AM</a:t>
                </a:r>
              </a:p>
              <a:p>
                <a:r>
                  <a:rPr lang="en-US" sz="2000" dirty="0" smtClean="0"/>
                  <a:t>The conventional AM modulated signal is </a:t>
                </a:r>
              </a:p>
              <a:p>
                <a:pPr marL="0" indent="0">
                  <a:buNone/>
                </a:pPr>
                <a:endParaRPr lang="en-US" sz="2000" dirty="0" smtClean="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68362"/>
                <a:ext cx="8229600" cy="1951038"/>
              </a:xfrm>
              <a:blipFill>
                <a:blip r:embed="rId3"/>
                <a:stretch>
                  <a:fillRect l="-667" t="-1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bwMode="auto">
              <a:xfrm>
                <a:off x="421105" y="3989170"/>
                <a:ext cx="8229600" cy="19510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The AM modulated signal is normally written as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1+</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𝑎</m:t>
                                  </m:r>
                                </m:sub>
                              </m:sSub>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e>
                          </m:d>
                        </m:e>
                      </m:d>
                      <m:r>
                        <m:rPr>
                          <m:sty m:val="p"/>
                        </m:rPr>
                        <a:rPr lang="en-US">
                          <a:latin typeface="Cambria Math" panose="02040503050406030204" pitchFamily="18" charset="0"/>
                        </a:rPr>
                        <m:t>cos</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oMath>
                  </m:oMathPara>
                </a14:m>
                <a:endParaRPr lang="en-US" dirty="0"/>
              </a:p>
              <a:p>
                <a:r>
                  <a:rPr lang="en-US" sz="2000" dirty="0" smtClean="0"/>
                  <a:t>where </a:t>
                </a:r>
                <a14:m>
                  <m:oMath xmlns:m="http://schemas.openxmlformats.org/officeDocument/2006/math">
                    <m:r>
                      <a:rPr lang="en-US" sz="2000" i="1">
                        <a:latin typeface="Cambria Math" panose="02040503050406030204" pitchFamily="18" charset="0"/>
                      </a:rPr>
                      <m:t>𝑔</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r>
                              <a:rPr lang="en-US" sz="200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e>
                        </m:d>
                      </m:e>
                    </m:d>
                  </m:oMath>
                </a14:m>
                <a:r>
                  <a:rPr lang="en-US" sz="2000" dirty="0" smtClean="0"/>
                  <a:t> is called complex envelop of AM signal</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m:t>
                        </m:r>
                      </m:sub>
                    </m:sSub>
                  </m:oMath>
                </a14:m>
                <a:r>
                  <a:rPr lang="en-US" sz="2000" dirty="0" smtClean="0"/>
                  <a:t> is the amplitude sensitivity of the modulator measured in per volts</a:t>
                </a:r>
                <a:endParaRPr lang="en-US" sz="2000" dirty="0"/>
              </a:p>
            </p:txBody>
          </p:sp>
        </mc:Choice>
        <mc:Fallback xmlns="">
          <p:sp>
            <p:nvSpPr>
              <p:cNvPr id="9" name="Content Placeholder 2"/>
              <p:cNvSpPr txBox="1">
                <a:spLocks noRot="1" noChangeAspect="1" noMove="1" noResize="1" noEditPoints="1" noAdjustHandles="1" noChangeArrowheads="1" noChangeShapeType="1" noTextEdit="1"/>
              </p:cNvSpPr>
              <p:nvPr/>
            </p:nvSpPr>
            <p:spPr bwMode="auto">
              <a:xfrm>
                <a:off x="421105" y="3989170"/>
                <a:ext cx="8229600" cy="1951038"/>
              </a:xfrm>
              <a:prstGeom prst="rect">
                <a:avLst/>
              </a:prstGeom>
              <a:blipFill>
                <a:blip r:embed="rId4"/>
                <a:stretch>
                  <a:fillRect l="-741" t="-1250" r="-741" b="-406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905000" y="2654578"/>
            <a:ext cx="4994419" cy="1384022"/>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3733800" y="5641109"/>
                <a:ext cx="1041952" cy="659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𝒌</m:t>
                          </m:r>
                        </m:e>
                        <m:sub>
                          <m:r>
                            <a:rPr lang="en-US" b="1" i="1">
                              <a:latin typeface="Cambria Math" panose="02040503050406030204" pitchFamily="18" charset="0"/>
                            </a:rPr>
                            <m:t>𝒂</m:t>
                          </m:r>
                        </m:sub>
                      </m:sSub>
                      <m:r>
                        <a:rPr lang="en-US" b="1" i="0">
                          <a:latin typeface="Cambria Math" panose="02040503050406030204" pitchFamily="18" charset="0"/>
                        </a:rPr>
                        <m:t>=</m:t>
                      </m:r>
                      <m:f>
                        <m:fPr>
                          <m:ctrlPr>
                            <a:rPr lang="en-US" b="1" i="1">
                              <a:latin typeface="Cambria Math" panose="02040503050406030204" pitchFamily="18" charset="0"/>
                            </a:rPr>
                          </m:ctrlPr>
                        </m:fPr>
                        <m:num>
                          <m:r>
                            <a:rPr lang="en-US" b="1" i="0">
                              <a:latin typeface="Cambria Math" panose="02040503050406030204" pitchFamily="18" charset="0"/>
                            </a:rPr>
                            <m:t>𝟏</m:t>
                          </m:r>
                        </m:num>
                        <m:den>
                          <m:sSub>
                            <m:sSubPr>
                              <m:ctrlPr>
                                <a:rPr lang="en-US" b="1" i="1">
                                  <a:latin typeface="Cambria Math" panose="02040503050406030204" pitchFamily="18" charset="0"/>
                                </a:rPr>
                              </m:ctrlPr>
                            </m:sSubPr>
                            <m:e>
                              <m:r>
                                <a:rPr lang="en-US" b="1" i="1">
                                  <a:latin typeface="Cambria Math" panose="02040503050406030204" pitchFamily="18" charset="0"/>
                                </a:rPr>
                                <m:t>𝑨</m:t>
                              </m:r>
                            </m:e>
                            <m:sub>
                              <m:r>
                                <a:rPr lang="en-US" b="1" i="1">
                                  <a:latin typeface="Cambria Math" panose="02040503050406030204" pitchFamily="18" charset="0"/>
                                </a:rPr>
                                <m:t>𝒄</m:t>
                              </m:r>
                            </m:sub>
                          </m:sSub>
                        </m:den>
                      </m:f>
                    </m:oMath>
                  </m:oMathPara>
                </a14:m>
                <a:endParaRPr 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3733800" y="5641109"/>
                <a:ext cx="1041952" cy="65954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5647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a:t>Amplitude modulation (AM)</a:t>
            </a:r>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72051" y="1611901"/>
            <a:ext cx="6799898" cy="4806030"/>
          </a:xfrm>
          <a:prstGeom prst="rect">
            <a:avLst/>
          </a:prstGeom>
        </p:spPr>
      </p:pic>
      <p:sp>
        <p:nvSpPr>
          <p:cNvPr id="5" name="TextBox 4"/>
          <p:cNvSpPr txBox="1"/>
          <p:nvPr/>
        </p:nvSpPr>
        <p:spPr>
          <a:xfrm>
            <a:off x="457200" y="1041908"/>
            <a:ext cx="4735784" cy="400110"/>
          </a:xfrm>
          <a:prstGeom prst="rect">
            <a:avLst/>
          </a:prstGeom>
          <a:noFill/>
        </p:spPr>
        <p:txBody>
          <a:bodyPr wrap="none" rtlCol="0">
            <a:spAutoFit/>
          </a:bodyPr>
          <a:lstStyle/>
          <a:p>
            <a:r>
              <a:rPr lang="en-US" sz="2000" dirty="0" smtClean="0"/>
              <a:t>Effects of </a:t>
            </a:r>
            <a:r>
              <a:rPr lang="en-US" sz="2000" dirty="0" err="1" smtClean="0"/>
              <a:t>ka</a:t>
            </a:r>
            <a:r>
              <a:rPr lang="en-US" sz="2000" dirty="0" smtClean="0"/>
              <a:t> – the modulation sensitivity</a:t>
            </a:r>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392607" y="3124200"/>
                <a:ext cx="2475999" cy="400110"/>
              </a:xfrm>
              <a:prstGeom prst="rect">
                <a:avLst/>
              </a:prstGeom>
            </p:spPr>
            <p:txBody>
              <a:bodyPr wrap="none">
                <a:spAutoFit/>
              </a:bodyPr>
              <a:lstStyle/>
              <a:p>
                <a14:m>
                  <m:oMath xmlns:m="http://schemas.openxmlformats.org/officeDocument/2006/math">
                    <m:r>
                      <a:rPr lang="en-US" sz="2000">
                        <a:latin typeface="Cambria Math" panose="02040503050406030204" pitchFamily="18" charset="0"/>
                      </a:rPr>
                      <m:t>|</m:t>
                    </m:r>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m:t>
                            </m:r>
                          </m:sub>
                        </m:sSub>
                        <m:r>
                          <a:rPr lang="en-US" sz="2000" i="1">
                            <a:latin typeface="Cambria Math" panose="02040503050406030204" pitchFamily="18" charset="0"/>
                          </a:rPr>
                          <m:t>𝑚</m:t>
                        </m:r>
                        <m:r>
                          <a:rPr lang="en-US" sz="2000" i="0">
                            <a:latin typeface="Cambria Math" panose="02040503050406030204" pitchFamily="18" charset="0"/>
                          </a:rPr>
                          <m:t>(</m:t>
                        </m:r>
                        <m:r>
                          <a:rPr lang="en-US" sz="2000" i="1">
                            <a:latin typeface="Cambria Math" panose="02040503050406030204" pitchFamily="18" charset="0"/>
                          </a:rPr>
                          <m:t>𝑡</m:t>
                        </m:r>
                      </m:e>
                    </m:d>
                    <m:r>
                      <a:rPr lang="en-US" sz="2000" i="0">
                        <a:latin typeface="Cambria Math" panose="02040503050406030204" pitchFamily="18" charset="0"/>
                      </a:rPr>
                      <m:t>|&lt;1</m:t>
                    </m:r>
                  </m:oMath>
                </a14:m>
                <a:r>
                  <a:rPr lang="en-US" sz="2000" dirty="0" smtClean="0"/>
                  <a:t> for all </a:t>
                </a:r>
                <a:r>
                  <a:rPr lang="en-US" sz="2000" i="1" dirty="0" smtClean="0"/>
                  <a:t>t</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92607" y="3124200"/>
                <a:ext cx="2475999" cy="400110"/>
              </a:xfrm>
              <a:prstGeom prst="rect">
                <a:avLst/>
              </a:prstGeom>
              <a:blipFill>
                <a:blip r:embed="rId5"/>
                <a:stretch>
                  <a:fillRect l="-983" t="-124615" r="-1720" b="-19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45961" y="3200931"/>
                <a:ext cx="2475999" cy="400110"/>
              </a:xfrm>
              <a:prstGeom prst="rect">
                <a:avLst/>
              </a:prstGeom>
            </p:spPr>
            <p:txBody>
              <a:bodyPr wrap="none">
                <a:spAutoFit/>
              </a:bodyPr>
              <a:lstStyle/>
              <a:p>
                <a14:m>
                  <m:oMath xmlns:m="http://schemas.openxmlformats.org/officeDocument/2006/math">
                    <m:r>
                      <a:rPr lang="en-US" sz="2000" smtClean="0">
                        <a:solidFill>
                          <a:srgbClr val="FF0000"/>
                        </a:solidFill>
                        <a:latin typeface="Cambria Math" panose="02040503050406030204" pitchFamily="18" charset="0"/>
                      </a:rPr>
                      <m:t>|</m:t>
                    </m:r>
                    <m:d>
                      <m:dPr>
                        <m:begChr m:val=""/>
                        <m:ctrlPr>
                          <a:rPr lang="en-US" sz="2000" i="1">
                            <a:solidFill>
                              <a:srgbClr val="FF0000"/>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𝑘</m:t>
                            </m:r>
                          </m:e>
                          <m:sub>
                            <m:r>
                              <a:rPr lang="en-US" sz="2000" i="1">
                                <a:solidFill>
                                  <a:srgbClr val="FF0000"/>
                                </a:solidFill>
                                <a:latin typeface="Cambria Math" panose="02040503050406030204" pitchFamily="18" charset="0"/>
                              </a:rPr>
                              <m:t>𝑎</m:t>
                            </m:r>
                          </m:sub>
                        </m:sSub>
                        <m:r>
                          <a:rPr lang="en-US" sz="2000" i="1">
                            <a:solidFill>
                              <a:srgbClr val="FF0000"/>
                            </a:solidFill>
                            <a:latin typeface="Cambria Math" panose="02040503050406030204" pitchFamily="18" charset="0"/>
                          </a:rPr>
                          <m:t>𝑚</m:t>
                        </m:r>
                        <m:r>
                          <a:rPr lang="en-US" sz="2000" i="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𝑡</m:t>
                        </m:r>
                      </m:e>
                    </m:d>
                    <m:r>
                      <a:rPr lang="en-US" sz="2000" i="0">
                        <a:solidFill>
                          <a:srgbClr val="FF0000"/>
                        </a:solidFill>
                        <a:latin typeface="Cambria Math" panose="02040503050406030204" pitchFamily="18" charset="0"/>
                      </a:rPr>
                      <m:t>|&gt;1</m:t>
                    </m:r>
                  </m:oMath>
                </a14:m>
                <a:r>
                  <a:rPr lang="en-US" sz="2000" dirty="0" smtClean="0">
                    <a:solidFill>
                      <a:srgbClr val="FF0000"/>
                    </a:solidFill>
                  </a:rPr>
                  <a:t> for all </a:t>
                </a:r>
                <a:r>
                  <a:rPr lang="en-US" sz="2000" i="1" dirty="0" smtClean="0">
                    <a:solidFill>
                      <a:srgbClr val="FF0000"/>
                    </a:solidFill>
                  </a:rPr>
                  <a:t>t</a:t>
                </a:r>
                <a:endParaRPr lang="en-US" sz="2000"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745961" y="3200931"/>
                <a:ext cx="2475999" cy="400110"/>
              </a:xfrm>
              <a:prstGeom prst="rect">
                <a:avLst/>
              </a:prstGeom>
              <a:blipFill>
                <a:blip r:embed="rId6"/>
                <a:stretch>
                  <a:fillRect l="-1232" t="-122727" r="-1724" b="-192424"/>
                </a:stretch>
              </a:blipFill>
            </p:spPr>
            <p:txBody>
              <a:bodyPr/>
              <a:lstStyle/>
              <a:p>
                <a:r>
                  <a:rPr lang="en-US">
                    <a:noFill/>
                  </a:rPr>
                  <a:t> </a:t>
                </a:r>
              </a:p>
            </p:txBody>
          </p:sp>
        </mc:Fallback>
      </mc:AlternateContent>
      <p:sp>
        <p:nvSpPr>
          <p:cNvPr id="9" name="TextBox 8"/>
          <p:cNvSpPr txBox="1"/>
          <p:nvPr/>
        </p:nvSpPr>
        <p:spPr>
          <a:xfrm>
            <a:off x="7231360" y="3601041"/>
            <a:ext cx="1981200" cy="646331"/>
          </a:xfrm>
          <a:prstGeom prst="rect">
            <a:avLst/>
          </a:prstGeom>
          <a:noFill/>
        </p:spPr>
        <p:txBody>
          <a:bodyPr wrap="square" rtlCol="0">
            <a:spAutoFit/>
          </a:bodyPr>
          <a:lstStyle/>
          <a:p>
            <a:r>
              <a:rPr lang="en-US" dirty="0" smtClean="0"/>
              <a:t>For all </a:t>
            </a:r>
            <a:r>
              <a:rPr lang="en-US" i="1" dirty="0" smtClean="0"/>
              <a:t>t</a:t>
            </a:r>
            <a:r>
              <a:rPr lang="en-US" dirty="0" smtClean="0"/>
              <a:t>, we </a:t>
            </a:r>
            <a:r>
              <a:rPr lang="en-US" dirty="0" err="1" smtClean="0"/>
              <a:t>overmodulation</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715000" y="5664484"/>
                <a:ext cx="3429001" cy="923330"/>
              </a:xfrm>
              <a:prstGeom prst="rect">
                <a:avLst/>
              </a:prstGeom>
              <a:noFill/>
            </p:spPr>
            <p:txBody>
              <a:bodyPr wrap="square" rtlCol="0">
                <a:spAutoFit/>
              </a:bodyPr>
              <a:lstStyle/>
              <a:p>
                <a:r>
                  <a:rPr lang="en-US" dirty="0" smtClean="0"/>
                  <a:t>Carrier phase reverse </a:t>
                </a:r>
                <a:r>
                  <a:rPr lang="en-US" dirty="0"/>
                  <a:t>whenever the factor </a:t>
                </a:r>
                <a14:m>
                  <m:oMath xmlns:m="http://schemas.openxmlformats.org/officeDocument/2006/math">
                    <m:d>
                      <m:dPr>
                        <m:begChr m:val=""/>
                        <m:ctrlPr>
                          <a:rPr lang="en-US" i="1">
                            <a:latin typeface="Cambria Math" panose="02040503050406030204" pitchFamily="18" charset="0"/>
                          </a:rPr>
                        </m:ctrlPr>
                      </m:dPr>
                      <m:e>
                        <m:r>
                          <a:rPr lang="en-US">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𝑎</m:t>
                            </m:r>
                          </m:sub>
                        </m:sSub>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e>
                    </m:d>
                  </m:oMath>
                </a14:m>
                <a:r>
                  <a:rPr lang="en-US" dirty="0"/>
                  <a:t> crosses the time axis or zero</a:t>
                </a:r>
              </a:p>
            </p:txBody>
          </p:sp>
        </mc:Choice>
        <mc:Fallback xmlns="">
          <p:sp>
            <p:nvSpPr>
              <p:cNvPr id="10" name="TextBox 9"/>
              <p:cNvSpPr txBox="1">
                <a:spLocks noRot="1" noChangeAspect="1" noMove="1" noResize="1" noEditPoints="1" noAdjustHandles="1" noChangeArrowheads="1" noChangeShapeType="1" noTextEdit="1"/>
              </p:cNvSpPr>
              <p:nvPr/>
            </p:nvSpPr>
            <p:spPr>
              <a:xfrm>
                <a:off x="5715000" y="5664484"/>
                <a:ext cx="3429001" cy="923330"/>
              </a:xfrm>
              <a:prstGeom prst="rect">
                <a:avLst/>
              </a:prstGeom>
              <a:blipFill>
                <a:blip r:embed="rId7"/>
                <a:stretch>
                  <a:fillRect l="-1601" t="-17763" r="-14413" b="-44079"/>
                </a:stretch>
              </a:blipFill>
            </p:spPr>
            <p:txBody>
              <a:bodyPr/>
              <a:lstStyle/>
              <a:p>
                <a:r>
                  <a:rPr lang="en-US">
                    <a:noFill/>
                  </a:rPr>
                  <a:t> </a:t>
                </a:r>
              </a:p>
            </p:txBody>
          </p:sp>
        </mc:Fallback>
      </mc:AlternateContent>
    </p:spTree>
    <p:extLst>
      <p:ext uri="{BB962C8B-B14F-4D97-AF65-F5344CB8AC3E}">
        <p14:creationId xmlns:p14="http://schemas.microsoft.com/office/powerpoint/2010/main" val="19333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a:t>Amplitude modulation (AM)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135563"/>
              </a:xfrm>
            </p:spPr>
            <p:txBody>
              <a:bodyPr/>
              <a:lstStyle/>
              <a:p>
                <a:r>
                  <a:rPr lang="en-US" sz="2800" dirty="0" smtClean="0"/>
                  <a:t>Effect of carrier frequency</a:t>
                </a:r>
              </a:p>
              <a:p>
                <a:r>
                  <a:rPr lang="en-US" sz="2800" dirty="0" smtClean="0"/>
                  <a:t>The detection and visualization of the envelop demands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a:latin typeface="Cambria Math" panose="02040503050406030204" pitchFamily="18" charset="0"/>
                        </a:rPr>
                        <m:t>≫</m:t>
                      </m:r>
                      <m:r>
                        <a:rPr lang="en-US" sz="2800" i="1">
                          <a:latin typeface="Cambria Math" panose="02040503050406030204" pitchFamily="18" charset="0"/>
                        </a:rPr>
                        <m:t>𝑊</m:t>
                      </m:r>
                    </m:oMath>
                  </m:oMathPara>
                </a14:m>
                <a:endParaRPr lang="en-US" sz="2800" dirty="0"/>
              </a:p>
              <a:p>
                <a:r>
                  <a:rPr lang="en-US" sz="2800" dirty="0" smtClean="0"/>
                  <a:t>where </a:t>
                </a:r>
                <a:r>
                  <a:rPr lang="en-US" sz="2800" i="1" dirty="0" smtClean="0"/>
                  <a:t>W</a:t>
                </a:r>
                <a:r>
                  <a:rPr lang="en-US" sz="2800" dirty="0" smtClean="0"/>
                  <a:t> is the message bandwidth</a:t>
                </a:r>
              </a:p>
              <a:p>
                <a:r>
                  <a:rPr lang="en-US" sz="2800" dirty="0" smtClean="0"/>
                  <a:t>Taking FT of the AM wave </a:t>
                </a:r>
                <a:r>
                  <a:rPr lang="en-US" sz="2800" i="1" dirty="0" smtClean="0"/>
                  <a:t>s(t),</a:t>
                </a:r>
                <a:r>
                  <a:rPr lang="en-US" sz="2800" dirty="0" smtClean="0"/>
                  <a:t> we get</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𝑆</m:t>
                      </m:r>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num>
                        <m:den>
                          <m:r>
                            <a:rPr lang="en-US" sz="2800">
                              <a:latin typeface="Cambria Math" panose="02040503050406030204" pitchFamily="18" charset="0"/>
                            </a:rPr>
                            <m:t>2</m:t>
                          </m:r>
                        </m:den>
                      </m:f>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r>
                                <a:rPr lang="en-US" sz="2800" i="1">
                                  <a:latin typeface="Cambria Math" panose="02040503050406030204" pitchFamily="18" charset="0"/>
                                </a:rPr>
                                <m:t>𝛿</m:t>
                              </m:r>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a:latin typeface="Cambria Math" panose="02040503050406030204" pitchFamily="18" charset="0"/>
                                </a:rPr>
                                <m:t>)+</m:t>
                              </m:r>
                              <m:r>
                                <a:rPr lang="en-US" sz="2800" i="1">
                                  <a:latin typeface="Cambria Math" panose="02040503050406030204" pitchFamily="18" charset="0"/>
                                </a:rPr>
                                <m:t>𝛿</m:t>
                              </m:r>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e>
                          </m:d>
                        </m:e>
                      </m:d>
                      <m:r>
                        <a:rPr lang="en-US" sz="280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𝑎</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num>
                        <m:den>
                          <m:r>
                            <a:rPr lang="en-US" sz="2800">
                              <a:latin typeface="Cambria Math" panose="02040503050406030204" pitchFamily="18" charset="0"/>
                            </a:rPr>
                            <m:t>2</m:t>
                          </m:r>
                        </m:den>
                      </m:f>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r>
                                <a:rPr lang="en-US" sz="2800" i="1">
                                  <a:latin typeface="Cambria Math" panose="02040503050406030204" pitchFamily="18" charset="0"/>
                                </a:rPr>
                                <m:t>𝑀</m:t>
                              </m:r>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a:latin typeface="Cambria Math" panose="02040503050406030204" pitchFamily="18" charset="0"/>
                                </a:rPr>
                                <m:t>)+</m:t>
                              </m:r>
                              <m:r>
                                <a:rPr lang="en-US" sz="2800" b="0" i="1" smtClean="0">
                                  <a:latin typeface="Cambria Math" panose="02040503050406030204" pitchFamily="18" charset="0"/>
                                </a:rPr>
                                <m:t>𝑀</m:t>
                              </m:r>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e>
                          </m:d>
                        </m:e>
                      </m:d>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135563"/>
              </a:xfrm>
              <a:blipFill>
                <a:blip r:embed="rId3"/>
                <a:stretch>
                  <a:fillRect l="-1333" t="-1306"/>
                </a:stretch>
              </a:blipFill>
            </p:spPr>
            <p:txBody>
              <a:bodyPr/>
              <a:lstStyle/>
              <a:p>
                <a:r>
                  <a:rPr lang="en-US">
                    <a:noFill/>
                  </a:rPr>
                  <a:t> </a:t>
                </a:r>
              </a:p>
            </p:txBody>
          </p:sp>
        </mc:Fallback>
      </mc:AlternateContent>
    </p:spTree>
    <p:extLst>
      <p:ext uri="{BB962C8B-B14F-4D97-AF65-F5344CB8AC3E}">
        <p14:creationId xmlns:p14="http://schemas.microsoft.com/office/powerpoint/2010/main" val="11768896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AC4D</a:t>
            </a:r>
            <a:endParaRPr lang="en-US" dirty="0"/>
          </a:p>
        </p:txBody>
      </p:sp>
      <p:sp>
        <p:nvSpPr>
          <p:cNvPr id="3" name="Subtitle 2"/>
          <p:cNvSpPr>
            <a:spLocks noGrp="1"/>
          </p:cNvSpPr>
          <p:nvPr>
            <p:ph type="subTitle" idx="1"/>
          </p:nvPr>
        </p:nvSpPr>
        <p:spPr/>
        <p:txBody>
          <a:bodyPr/>
          <a:lstStyle/>
          <a:p>
            <a:r>
              <a:rPr lang="en-US" dirty="0" smtClean="0"/>
              <a:t>Modulation Fundamentals</a:t>
            </a:r>
            <a:endParaRPr lang="en-US" dirty="0"/>
          </a:p>
        </p:txBody>
      </p:sp>
    </p:spTree>
    <p:extLst>
      <p:ext uri="{BB962C8B-B14F-4D97-AF65-F5344CB8AC3E}">
        <p14:creationId xmlns:p14="http://schemas.microsoft.com/office/powerpoint/2010/main" val="3753739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Amplitude modulation (AM)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2861657"/>
              </a:xfrm>
            </p:spPr>
            <p:txBody>
              <a:bodyPr/>
              <a:lstStyle/>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𝑆</m:t>
                      </m:r>
                      <m:r>
                        <a:rPr lang="en-US" sz="220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𝑐</m:t>
                              </m:r>
                            </m:sub>
                          </m:sSub>
                        </m:num>
                        <m:den>
                          <m:r>
                            <a:rPr lang="en-US" sz="2200">
                              <a:latin typeface="Cambria Math" panose="02040503050406030204" pitchFamily="18" charset="0"/>
                            </a:rPr>
                            <m:t>2</m:t>
                          </m:r>
                        </m:den>
                      </m:f>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𝛿</m:t>
                              </m:r>
                              <m:r>
                                <a:rPr lang="en-US" sz="220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r>
                                <a:rPr lang="en-US" sz="2200">
                                  <a:latin typeface="Cambria Math" panose="02040503050406030204" pitchFamily="18" charset="0"/>
                                </a:rPr>
                                <m:t>)+</m:t>
                              </m:r>
                              <m:r>
                                <a:rPr lang="en-US" sz="2200" i="1">
                                  <a:latin typeface="Cambria Math" panose="02040503050406030204" pitchFamily="18" charset="0"/>
                                </a:rPr>
                                <m:t>𝛿</m:t>
                              </m:r>
                              <m:r>
                                <a:rPr lang="en-US" sz="220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e>
                          </m:d>
                        </m:e>
                      </m:d>
                      <m:r>
                        <a:rPr lang="en-US" sz="2200">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𝑎</m:t>
                              </m:r>
                            </m:sub>
                          </m:sSub>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𝑐</m:t>
                              </m:r>
                            </m:sub>
                          </m:sSub>
                        </m:num>
                        <m:den>
                          <m:r>
                            <a:rPr lang="en-US" sz="2200">
                              <a:latin typeface="Cambria Math" panose="02040503050406030204" pitchFamily="18" charset="0"/>
                            </a:rPr>
                            <m:t>2</m:t>
                          </m:r>
                        </m:den>
                      </m:f>
                      <m:d>
                        <m:dPr>
                          <m:begChr m:val="["/>
                          <m:endChr m:val="]"/>
                          <m:ctrlPr>
                            <a:rPr lang="en-US" sz="2200" i="1">
                              <a:latin typeface="Cambria Math" panose="02040503050406030204" pitchFamily="18" charset="0"/>
                            </a:rPr>
                          </m:ctrlPr>
                        </m:dPr>
                        <m:e>
                          <m:d>
                            <m:dPr>
                              <m:begChr m:val=""/>
                              <m:ctrlPr>
                                <a:rPr lang="en-US" sz="2200" i="1">
                                  <a:latin typeface="Cambria Math" panose="02040503050406030204" pitchFamily="18" charset="0"/>
                                </a:rPr>
                              </m:ctrlPr>
                            </m:dPr>
                            <m:e>
                              <m:r>
                                <a:rPr lang="en-US" sz="2200" i="1">
                                  <a:latin typeface="Cambria Math" panose="02040503050406030204" pitchFamily="18" charset="0"/>
                                </a:rPr>
                                <m:t>𝑀</m:t>
                              </m:r>
                              <m:r>
                                <a:rPr lang="en-US" sz="220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r>
                                <a:rPr lang="en-US" sz="2200" i="0">
                                  <a:latin typeface="Cambria Math" panose="02040503050406030204" pitchFamily="18" charset="0"/>
                                </a:rPr>
                                <m:t>)+</m:t>
                              </m:r>
                              <m:r>
                                <a:rPr lang="en-US" sz="2200" b="0" i="1" smtClean="0">
                                  <a:latin typeface="Cambria Math" panose="02040503050406030204" pitchFamily="18" charset="0"/>
                                </a:rPr>
                                <m:t>𝑀</m:t>
                              </m:r>
                              <m:r>
                                <a:rPr lang="en-US" sz="2200" i="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e>
                          </m:d>
                        </m:e>
                      </m:d>
                    </m:oMath>
                  </m:oMathPara>
                </a14:m>
                <a:endParaRPr lang="en-US" sz="2200" dirty="0" smtClean="0"/>
              </a:p>
              <a:p>
                <a:pPr marL="0" indent="0">
                  <a:buNone/>
                </a:pPr>
                <a:r>
                  <a:rPr lang="en-US" sz="2200" dirty="0" smtClean="0"/>
                  <a:t>Suppose the baseband signal m(t) is bandlimited to the interval </a:t>
                </a:r>
                <a14:m>
                  <m:oMath xmlns:m="http://schemas.openxmlformats.org/officeDocument/2006/math">
                    <m:r>
                      <a:rPr lang="en-US" sz="2200">
                        <a:latin typeface="Cambria Math" panose="02040503050406030204" pitchFamily="18" charset="0"/>
                      </a:rPr>
                      <m:t>−</m:t>
                    </m:r>
                    <m:r>
                      <a:rPr lang="en-US" sz="2200" i="1">
                        <a:latin typeface="Cambria Math" panose="02040503050406030204" pitchFamily="18" charset="0"/>
                      </a:rPr>
                      <m:t>𝑊</m:t>
                    </m:r>
                    <m:r>
                      <a:rPr lang="en-US" sz="2200">
                        <a:latin typeface="Cambria Math" panose="02040503050406030204" pitchFamily="18" charset="0"/>
                      </a:rPr>
                      <m:t>≤</m:t>
                    </m:r>
                    <m:r>
                      <a:rPr lang="en-US" sz="2200" i="1">
                        <a:latin typeface="Cambria Math" panose="02040503050406030204" pitchFamily="18" charset="0"/>
                      </a:rPr>
                      <m:t>𝑓</m:t>
                    </m:r>
                    <m:r>
                      <a:rPr lang="en-US" sz="2200">
                        <a:latin typeface="Cambria Math" panose="02040503050406030204" pitchFamily="18" charset="0"/>
                      </a:rPr>
                      <m:t>≤</m:t>
                    </m:r>
                    <m:r>
                      <a:rPr lang="en-US" sz="2200" i="1">
                        <a:latin typeface="Cambria Math" panose="02040503050406030204" pitchFamily="18" charset="0"/>
                      </a:rPr>
                      <m:t>𝑊</m:t>
                    </m:r>
                  </m:oMath>
                </a14:m>
                <a:r>
                  <a:rPr lang="en-US" sz="2200" dirty="0" smtClean="0"/>
                  <a:t> (Fig a).</a:t>
                </a:r>
              </a:p>
              <a:p>
                <a:pPr marL="0" indent="0">
                  <a:buNone/>
                </a:pPr>
                <a:r>
                  <a:rPr lang="en-US" sz="2200" dirty="0" smtClean="0"/>
                  <a:t>Fig b for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r>
                      <a:rPr lang="en-US" sz="2200">
                        <a:latin typeface="Cambria Math" panose="02040503050406030204" pitchFamily="18" charset="0"/>
                      </a:rPr>
                      <m:t>&gt;</m:t>
                    </m:r>
                    <m:r>
                      <a:rPr lang="en-US" sz="2200" i="1">
                        <a:latin typeface="Cambria Math" panose="02040503050406030204" pitchFamily="18" charset="0"/>
                      </a:rPr>
                      <m:t>𝑊</m:t>
                    </m:r>
                  </m:oMath>
                </a14:m>
                <a:r>
                  <a:rPr lang="en-US" sz="2200" dirty="0" smtClean="0"/>
                  <a:t> </a:t>
                </a:r>
                <a:r>
                  <a:rPr lang="en-US" sz="2200" dirty="0" smtClean="0">
                    <a:sym typeface="Wingdings" panose="05000000000000000000" pitchFamily="2" charset="2"/>
                  </a:rPr>
                  <a:t> This spectrum consist of two delta functions weighted by </a:t>
                </a:r>
                <a14:m>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𝑐</m:t>
                            </m:r>
                          </m:sub>
                        </m:sSub>
                      </m:num>
                      <m:den>
                        <m:r>
                          <a:rPr lang="en-US" sz="2200">
                            <a:latin typeface="Cambria Math" panose="02040503050406030204" pitchFamily="18" charset="0"/>
                          </a:rPr>
                          <m:t>2</m:t>
                        </m:r>
                      </m:den>
                    </m:f>
                  </m:oMath>
                </a14:m>
                <a:r>
                  <a:rPr lang="en-US" sz="2200" dirty="0" smtClean="0"/>
                  <a:t> and occurring at </a:t>
                </a:r>
                <a14:m>
                  <m:oMath xmlns:m="http://schemas.openxmlformats.org/officeDocument/2006/math">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𝑐</m:t>
                        </m:r>
                      </m:sub>
                    </m:sSub>
                  </m:oMath>
                </a14:m>
                <a:r>
                  <a:rPr lang="en-US" sz="2200" dirty="0" smtClean="0"/>
                  <a:t>, scaled in amplitude by </a:t>
                </a:r>
                <a:r>
                  <a:rPr lang="en-US" sz="2200" dirty="0" err="1" smtClean="0"/>
                  <a:t>by</a:t>
                </a:r>
                <a:r>
                  <a:rPr lang="en-US" sz="2200" dirty="0" smtClean="0"/>
                  <a:t> </a:t>
                </a:r>
                <a14:m>
                  <m:oMath xmlns:m="http://schemas.openxmlformats.org/officeDocument/2006/math">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𝑘</m:t>
                            </m:r>
                          </m:e>
                          <m:sub>
                            <m:r>
                              <a:rPr lang="en-US" sz="2200" i="1">
                                <a:latin typeface="Cambria Math" panose="02040503050406030204" pitchFamily="18" charset="0"/>
                              </a:rPr>
                              <m:t>𝑎</m:t>
                            </m:r>
                          </m:sub>
                        </m:sSub>
                        <m:sSub>
                          <m:sSubPr>
                            <m:ctrlPr>
                              <a:rPr lang="en-US" sz="2200" i="1">
                                <a:latin typeface="Cambria Math" panose="02040503050406030204" pitchFamily="18" charset="0"/>
                              </a:rPr>
                            </m:ctrlPr>
                          </m:sSubPr>
                          <m:e>
                            <m:r>
                              <a:rPr lang="en-US" sz="2200" i="1">
                                <a:latin typeface="Cambria Math" panose="02040503050406030204" pitchFamily="18" charset="0"/>
                              </a:rPr>
                              <m:t>𝐴</m:t>
                            </m:r>
                          </m:e>
                          <m:sub>
                            <m:r>
                              <a:rPr lang="en-US" sz="2200" i="1">
                                <a:latin typeface="Cambria Math" panose="02040503050406030204" pitchFamily="18" charset="0"/>
                              </a:rPr>
                              <m:t>𝑐</m:t>
                            </m:r>
                          </m:sub>
                        </m:sSub>
                      </m:num>
                      <m:den>
                        <m:r>
                          <a:rPr lang="en-US" sz="2200">
                            <a:latin typeface="Cambria Math" panose="02040503050406030204" pitchFamily="18" charset="0"/>
                          </a:rPr>
                          <m:t>2</m:t>
                        </m:r>
                      </m:den>
                    </m:f>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2861657"/>
              </a:xfrm>
              <a:blipFill>
                <a:blip r:embed="rId3"/>
                <a:stretch>
                  <a:fillRect l="-96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19076" y="4080857"/>
            <a:ext cx="8905848" cy="2746663"/>
          </a:xfrm>
          <a:prstGeom prst="rect">
            <a:avLst/>
          </a:prstGeom>
        </p:spPr>
      </p:pic>
    </p:spTree>
    <p:extLst>
      <p:ext uri="{BB962C8B-B14F-4D97-AF65-F5344CB8AC3E}">
        <p14:creationId xmlns:p14="http://schemas.microsoft.com/office/powerpoint/2010/main" val="3251850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a:t>A 1.4-MHz carrier is modulated by a music signal that has </a:t>
            </a:r>
            <a:r>
              <a:rPr lang="en-US" sz="2400" dirty="0" smtClean="0"/>
              <a:t>frequency components </a:t>
            </a:r>
            <a:r>
              <a:rPr lang="en-US" sz="2400" dirty="0"/>
              <a:t>from 20 Hz to 15 kHz. Determine the range of </a:t>
            </a:r>
            <a:r>
              <a:rPr lang="en-US" sz="2400" dirty="0" smtClean="0"/>
              <a:t>frequencies generated </a:t>
            </a:r>
            <a:r>
              <a:rPr lang="en-US" sz="2400" dirty="0"/>
              <a:t>for the upper and lower sidebands</a:t>
            </a:r>
            <a:r>
              <a:rPr lang="en-US" sz="2400" dirty="0" smtClean="0"/>
              <a:t>.</a:t>
            </a:r>
          </a:p>
          <a:p>
            <a:endParaRPr lang="en-US" sz="2400" dirty="0" smtClean="0"/>
          </a:p>
          <a:p>
            <a:pPr marL="0" indent="0">
              <a:buNone/>
            </a:pPr>
            <a:r>
              <a:rPr lang="en-US" sz="2400" dirty="0" smtClean="0"/>
              <a:t>Solution</a:t>
            </a:r>
          </a:p>
          <a:p>
            <a:r>
              <a:rPr lang="en-US" sz="2400" dirty="0"/>
              <a:t>The upper side band is equal to the sum of carrier and </a:t>
            </a:r>
            <a:r>
              <a:rPr lang="en-US" sz="2400" dirty="0" smtClean="0"/>
              <a:t>intelligence frequencies</a:t>
            </a:r>
            <a:r>
              <a:rPr lang="en-US" sz="2400" dirty="0"/>
              <a:t>. Therefore, the upper side band (</a:t>
            </a:r>
            <a:r>
              <a:rPr lang="en-US" sz="2400" dirty="0" err="1"/>
              <a:t>usb</a:t>
            </a:r>
            <a:r>
              <a:rPr lang="en-US" sz="2400" dirty="0"/>
              <a:t>) will include </a:t>
            </a:r>
            <a:r>
              <a:rPr lang="en-US" sz="2400" dirty="0" smtClean="0"/>
              <a:t>the frequencies </a:t>
            </a:r>
            <a:r>
              <a:rPr lang="en-US" sz="2400" dirty="0"/>
              <a:t>from</a:t>
            </a:r>
          </a:p>
        </p:txBody>
      </p:sp>
    </p:spTree>
    <p:extLst>
      <p:ext uri="{BB962C8B-B14F-4D97-AF65-F5344CB8AC3E}">
        <p14:creationId xmlns:p14="http://schemas.microsoft.com/office/powerpoint/2010/main" val="3079421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a:t>A 1.4-MHz carrier is modulated by a music signal that has </a:t>
            </a:r>
            <a:r>
              <a:rPr lang="en-US" sz="2400" dirty="0" smtClean="0"/>
              <a:t>frequency components </a:t>
            </a:r>
            <a:r>
              <a:rPr lang="en-US" sz="2400" dirty="0"/>
              <a:t>from 20 Hz to 15 kHz. Determine the range of </a:t>
            </a:r>
            <a:r>
              <a:rPr lang="en-US" sz="2400" dirty="0" smtClean="0"/>
              <a:t>frequencies generated </a:t>
            </a:r>
            <a:r>
              <a:rPr lang="en-US" sz="2400" dirty="0"/>
              <a:t>for the upper and lower sidebands</a:t>
            </a:r>
            <a:r>
              <a:rPr lang="en-US" sz="2400" dirty="0" smtClean="0"/>
              <a:t>.</a:t>
            </a:r>
          </a:p>
          <a:p>
            <a:endParaRPr lang="en-US" sz="2400" dirty="0" smtClean="0"/>
          </a:p>
          <a:p>
            <a:pPr marL="0" indent="0">
              <a:buNone/>
            </a:pPr>
            <a:r>
              <a:rPr lang="en-US" sz="2400" dirty="0" smtClean="0"/>
              <a:t>Solution</a:t>
            </a:r>
          </a:p>
          <a:p>
            <a:r>
              <a:rPr lang="en-US" sz="2400" dirty="0"/>
              <a:t>The upper side band is equal to the sum of carrier and </a:t>
            </a:r>
            <a:r>
              <a:rPr lang="en-US" sz="2400" dirty="0" smtClean="0"/>
              <a:t>intelligence frequencies</a:t>
            </a:r>
            <a:r>
              <a:rPr lang="en-US" sz="2400" dirty="0"/>
              <a:t>. Therefore, the upper side band (</a:t>
            </a:r>
            <a:r>
              <a:rPr lang="en-US" sz="2400" dirty="0" err="1"/>
              <a:t>usb</a:t>
            </a:r>
            <a:r>
              <a:rPr lang="en-US" sz="2400" dirty="0"/>
              <a:t>) will include </a:t>
            </a:r>
            <a:r>
              <a:rPr lang="en-US" sz="2400" dirty="0" smtClean="0"/>
              <a:t>the frequencies </a:t>
            </a:r>
            <a:r>
              <a:rPr lang="en-US" sz="2400" dirty="0"/>
              <a:t>from</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tretch>
            <a:fillRect/>
          </a:stretch>
        </p:blipFill>
        <p:spPr>
          <a:xfrm>
            <a:off x="1413481" y="3285222"/>
            <a:ext cx="6317037" cy="2869015"/>
          </a:xfrm>
          <a:prstGeom prst="rect">
            <a:avLst/>
          </a:prstGeom>
        </p:spPr>
      </p:pic>
    </p:spTree>
    <p:extLst>
      <p:ext uri="{BB962C8B-B14F-4D97-AF65-F5344CB8AC3E}">
        <p14:creationId xmlns:p14="http://schemas.microsoft.com/office/powerpoint/2010/main" val="222758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AM modulation 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983163"/>
              </a:xfrm>
            </p:spPr>
            <p:txBody>
              <a:bodyPr/>
              <a:lstStyle/>
              <a:p>
                <a:r>
                  <a:rPr lang="en-US" sz="2400" dirty="0"/>
                  <a:t>F</a:t>
                </a:r>
                <a:r>
                  <a:rPr lang="en-US" sz="2400" dirty="0" smtClean="0"/>
                  <a:t>or </a:t>
                </a:r>
                <a:r>
                  <a:rPr lang="en-US" sz="2400" dirty="0"/>
                  <a:t>undistorted AM to occur, the modulating signal voltage </a:t>
                </a:r>
                <a:r>
                  <a:rPr lang="en-US" sz="2400" dirty="0" smtClean="0"/>
                  <a:t>must be </a:t>
                </a:r>
                <a:r>
                  <a:rPr lang="en-US" sz="2400" dirty="0"/>
                  <a:t>less than the carrier voltage </a:t>
                </a:r>
                <a:endParaRPr lang="en-US" sz="2400" dirty="0" smtClean="0"/>
              </a:p>
              <a:p>
                <a:r>
                  <a:rPr lang="en-US" sz="2400" dirty="0" smtClean="0"/>
                  <a:t>Therefore </a:t>
                </a:r>
                <a:r>
                  <a:rPr lang="en-US" sz="2400" dirty="0"/>
                  <a:t>the relationship between the amplitude </a:t>
                </a:r>
                <a:r>
                  <a:rPr lang="en-US" sz="2400" dirty="0" smtClean="0"/>
                  <a:t>of the </a:t>
                </a:r>
                <a:r>
                  <a:rPr lang="en-US" sz="2400" dirty="0"/>
                  <a:t>modulating signal and the amplitude of the carrier signal is important. </a:t>
                </a:r>
                <a:endParaRPr lang="en-US" sz="2400" dirty="0" smtClean="0"/>
              </a:p>
              <a:p>
                <a:r>
                  <a:rPr lang="en-US" sz="2400" dirty="0" smtClean="0"/>
                  <a:t>This relationship</a:t>
                </a:r>
                <a:r>
                  <a:rPr lang="en-US" sz="2400" dirty="0"/>
                  <a:t>, known as the </a:t>
                </a:r>
                <a:r>
                  <a:rPr lang="en-US" sz="2400" dirty="0" smtClean="0"/>
                  <a:t>modulation </a:t>
                </a:r>
                <a:r>
                  <a:rPr lang="en-US" sz="2400" dirty="0"/>
                  <a:t>index </a:t>
                </a:r>
                <a:r>
                  <a:rPr lang="en-US" sz="2400" b="1" i="1" dirty="0" smtClean="0"/>
                  <a:t>m</a:t>
                </a:r>
                <a:r>
                  <a:rPr lang="en-US" sz="2400" dirty="0" smtClean="0"/>
                  <a:t> (also </a:t>
                </a:r>
                <a:r>
                  <a:rPr lang="en-US" sz="2400" dirty="0"/>
                  <a:t>called the modulating factor or </a:t>
                </a:r>
                <a:r>
                  <a:rPr lang="en-US" sz="2400" dirty="0" smtClean="0"/>
                  <a:t>coefficient</a:t>
                </a:r>
                <a:r>
                  <a:rPr lang="en-US" sz="2400" dirty="0"/>
                  <a:t>, or the degree of modulation</a:t>
                </a:r>
                <a:r>
                  <a:rPr lang="en-US" sz="2400" dirty="0" smtClean="0"/>
                  <a:t>)</a:t>
                </a:r>
              </a:p>
              <a:p>
                <a:r>
                  <a:rPr lang="en-US" sz="2400" dirty="0" smtClean="0"/>
                  <a:t>The modulation index is given by</a:t>
                </a:r>
              </a:p>
              <a:p>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𝑚</m:t>
                      </m:r>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𝑐</m:t>
                              </m:r>
                            </m:sub>
                          </m:sSub>
                        </m:den>
                      </m:f>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983163"/>
              </a:xfrm>
              <a:blipFill>
                <a:blip r:embed="rId3"/>
                <a:stretch>
                  <a:fillRect l="-963" t="-857" r="-1852"/>
                </a:stretch>
              </a:blipFill>
            </p:spPr>
            <p:txBody>
              <a:bodyPr/>
              <a:lstStyle/>
              <a:p>
                <a:r>
                  <a:rPr lang="en-US">
                    <a:noFill/>
                  </a:rPr>
                  <a:t> </a:t>
                </a:r>
              </a:p>
            </p:txBody>
          </p:sp>
        </mc:Fallback>
      </mc:AlternateContent>
    </p:spTree>
    <p:extLst>
      <p:ext uri="{BB962C8B-B14F-4D97-AF65-F5344CB8AC3E}">
        <p14:creationId xmlns:p14="http://schemas.microsoft.com/office/powerpoint/2010/main" val="9589640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AM modulation 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983163"/>
              </a:xfrm>
            </p:spPr>
            <p:txBody>
              <a:bodyPr/>
              <a:lstStyle/>
              <a:p>
                <a:r>
                  <a:rPr lang="en-US" sz="2800" dirty="0" smtClean="0"/>
                  <a:t>Modulation index in terms of </a:t>
                </a:r>
                <a:r>
                  <a:rPr lang="en-US" sz="2800" dirty="0"/>
                  <a:t>amplitude </a:t>
                </a:r>
                <a:r>
                  <a:rPr lang="en-US" sz="2800" dirty="0" smtClean="0"/>
                  <a:t>sensitivity using time domain description</a:t>
                </a:r>
              </a:p>
              <a:p>
                <a:r>
                  <a:rPr lang="en-US" sz="2800" dirty="0" smtClean="0"/>
                  <a:t>Let </a:t>
                </a:r>
                <a14:m>
                  <m:oMath xmlns:m="http://schemas.openxmlformats.org/officeDocument/2006/math">
                    <m:d>
                      <m:dPr>
                        <m:begChr m:val=""/>
                        <m:ctrlPr>
                          <a:rPr lang="en-US" sz="2800" i="1">
                            <a:latin typeface="Cambria Math" panose="02040503050406030204" pitchFamily="18" charset="0"/>
                          </a:rPr>
                        </m:ctrlPr>
                      </m:dPr>
                      <m:e>
                        <m:r>
                          <a:rPr lang="en-US" sz="2800" i="1">
                            <a:latin typeface="Cambria Math" panose="02040503050406030204" pitchFamily="18" charset="0"/>
                          </a:rPr>
                          <m:t>𝑚</m:t>
                        </m:r>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𝑚</m:t>
                            </m:r>
                          </m:sub>
                        </m:sSub>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𝑚</m:t>
                            </m:r>
                          </m:sub>
                        </m:sSub>
                        <m:r>
                          <a:rPr lang="en-US" sz="2800" i="1">
                            <a:latin typeface="Cambria Math" panose="02040503050406030204" pitchFamily="18" charset="0"/>
                          </a:rPr>
                          <m:t>𝑡</m:t>
                        </m:r>
                      </m:e>
                    </m:d>
                  </m:oMath>
                </a14:m>
                <a:r>
                  <a:rPr lang="en-US" sz="2800" b="1" dirty="0" smtClean="0"/>
                  <a:t> </a:t>
                </a:r>
                <a:r>
                  <a:rPr lang="en-US" sz="2800" dirty="0" smtClean="0"/>
                  <a:t>be the message signal</a:t>
                </a:r>
              </a:p>
              <a:p>
                <a:r>
                  <a:rPr lang="en-US" sz="2800" dirty="0" smtClean="0"/>
                  <a:t>Carrier signal is </a:t>
                </a:r>
                <a14:m>
                  <m:oMath xmlns:m="http://schemas.openxmlformats.org/officeDocument/2006/math">
                    <m:d>
                      <m:dPr>
                        <m:begChr m:val=""/>
                        <m:ctrlPr>
                          <a:rPr lang="en-US" sz="2800" i="1">
                            <a:latin typeface="Cambria Math" panose="02040503050406030204" pitchFamily="18" charset="0"/>
                          </a:rPr>
                        </m:ctrlPr>
                      </m:dPr>
                      <m:e>
                        <m:r>
                          <m:rPr>
                            <m:sty m:val="p"/>
                          </m:rPr>
                          <a:rPr lang="en-US" sz="2800" b="0" i="0" smtClean="0">
                            <a:latin typeface="Cambria Math" panose="02040503050406030204" pitchFamily="18" charset="0"/>
                          </a:rPr>
                          <m:t>c</m:t>
                        </m:r>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b="0" i="1" smtClean="0">
                                <a:latin typeface="Cambria Math" panose="02040503050406030204" pitchFamily="18" charset="0"/>
                              </a:rPr>
                              <m:t>𝑐</m:t>
                            </m:r>
                          </m:sub>
                        </m:sSub>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b="0" i="1" smtClean="0">
                                <a:latin typeface="Cambria Math" panose="02040503050406030204" pitchFamily="18" charset="0"/>
                              </a:rPr>
                              <m:t>𝑐</m:t>
                            </m:r>
                          </m:sub>
                        </m:sSub>
                        <m:r>
                          <a:rPr lang="en-US" sz="2800" i="1">
                            <a:latin typeface="Cambria Math" panose="02040503050406030204" pitchFamily="18" charset="0"/>
                          </a:rPr>
                          <m:t>𝑡</m:t>
                        </m:r>
                      </m:e>
                    </m:d>
                  </m:oMath>
                </a14:m>
                <a:endParaRPr lang="en-US" sz="2800" b="1" dirty="0"/>
              </a:p>
              <a:p>
                <a:r>
                  <a:rPr lang="en-US" sz="2800" dirty="0" smtClean="0"/>
                  <a:t>The standard AM wave is given as before</a:t>
                </a:r>
                <a:endParaRPr lang="en-US" sz="2800" dirty="0"/>
              </a:p>
              <a:p>
                <a:pPr marL="0" indent="0">
                  <a:buNone/>
                </a:pPr>
                <a14:m>
                  <m:oMathPara xmlns:m="http://schemas.openxmlformats.org/officeDocument/2006/math">
                    <m:oMathParaPr>
                      <m:jc m:val="centerGroup"/>
                    </m:oMathParaPr>
                    <m:oMath xmlns:m="http://schemas.openxmlformats.org/officeDocument/2006/math">
                      <m:d>
                        <m:dPr>
                          <m:begChr m:val=""/>
                          <m:ctrlPr>
                            <a:rPr lang="en-US" sz="2800" i="1">
                              <a:latin typeface="Cambria Math" panose="02040503050406030204" pitchFamily="18" charset="0"/>
                            </a:rPr>
                          </m:ctrlPr>
                        </m:dPr>
                        <m:e>
                          <m:r>
                            <a:rPr lang="en-US" sz="2800" i="1">
                              <a:latin typeface="Cambria Math" panose="02040503050406030204" pitchFamily="18" charset="0"/>
                            </a:rPr>
                            <m:t>𝑠</m:t>
                          </m:r>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r>
                                    <a:rPr lang="en-US" sz="2800">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𝑎</m:t>
                                      </m:r>
                                    </m:sub>
                                  </m:sSub>
                                  <m:r>
                                    <a:rPr lang="en-US" sz="2800" i="1">
                                      <a:latin typeface="Cambria Math" panose="02040503050406030204" pitchFamily="18" charset="0"/>
                                    </a:rPr>
                                    <m:t>𝑚</m:t>
                                  </m:r>
                                  <m:r>
                                    <a:rPr lang="en-US" sz="2800">
                                      <a:latin typeface="Cambria Math" panose="02040503050406030204" pitchFamily="18" charset="0"/>
                                    </a:rPr>
                                    <m:t>(</m:t>
                                  </m:r>
                                  <m:r>
                                    <a:rPr lang="en-US" sz="2800" i="1">
                                      <a:latin typeface="Cambria Math" panose="02040503050406030204" pitchFamily="18" charset="0"/>
                                    </a:rPr>
                                    <m:t>𝑡</m:t>
                                  </m:r>
                                </m:e>
                              </m:d>
                            </m:e>
                          </m:d>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e>
                      </m:d>
                    </m:oMath>
                  </m:oMathPara>
                </a14:m>
                <a:endParaRPr lang="en-US" sz="2800" b="1" dirty="0"/>
              </a:p>
              <a:p>
                <a:r>
                  <a:rPr lang="en-US" sz="2800" dirty="0" smtClean="0"/>
                  <a:t>Putting m(t) in s(t) yields </a:t>
                </a:r>
              </a:p>
              <a:p>
                <a:pPr marL="0" indent="0">
                  <a:buNone/>
                </a:pPr>
                <a14:m>
                  <m:oMathPara xmlns:m="http://schemas.openxmlformats.org/officeDocument/2006/math">
                    <m:oMathParaPr>
                      <m:jc m:val="centerGroup"/>
                    </m:oMathParaPr>
                    <m:oMath xmlns:m="http://schemas.openxmlformats.org/officeDocument/2006/math">
                      <m:d>
                        <m:dPr>
                          <m:begChr m:val=""/>
                          <m:ctrlPr>
                            <a:rPr lang="en-US" sz="2800" i="1">
                              <a:latin typeface="Cambria Math" panose="02040503050406030204" pitchFamily="18" charset="0"/>
                            </a:rPr>
                          </m:ctrlPr>
                        </m:dPr>
                        <m:e>
                          <m:r>
                            <a:rPr lang="en-US" sz="2800" i="1">
                              <a:latin typeface="Cambria Math" panose="02040503050406030204" pitchFamily="18" charset="0"/>
                            </a:rPr>
                            <m:t>𝑠</m:t>
                          </m:r>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r>
                                    <a:rPr lang="en-US" sz="2800">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𝑎</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𝑚</m:t>
                                      </m:r>
                                    </m:sub>
                                  </m:sSub>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𝑚</m:t>
                                      </m:r>
                                    </m:sub>
                                  </m:sSub>
                                  <m:r>
                                    <a:rPr lang="en-US" sz="2800" i="1">
                                      <a:latin typeface="Cambria Math" panose="02040503050406030204" pitchFamily="18" charset="0"/>
                                    </a:rPr>
                                    <m:t>𝑡</m:t>
                                  </m:r>
                                </m:e>
                              </m:d>
                            </m:e>
                          </m:d>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r>
                                    <a:rPr lang="en-US" sz="2800">
                                      <a:latin typeface="Cambria Math" panose="02040503050406030204" pitchFamily="18" charset="0"/>
                                    </a:rPr>
                                    <m:t>1+</m:t>
                                  </m:r>
                                  <m:r>
                                    <a:rPr lang="en-US" sz="2800" i="1">
                                      <a:latin typeface="Cambria Math" panose="02040503050406030204" pitchFamily="18" charset="0"/>
                                    </a:rPr>
                                    <m:t>𝜇</m:t>
                                  </m:r>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𝑚</m:t>
                                      </m:r>
                                    </m:sub>
                                  </m:sSub>
                                  <m:r>
                                    <a:rPr lang="en-US" sz="2800" i="1">
                                      <a:latin typeface="Cambria Math" panose="02040503050406030204" pitchFamily="18" charset="0"/>
                                    </a:rPr>
                                    <m:t>𝑡</m:t>
                                  </m:r>
                                </m:e>
                              </m:d>
                            </m:e>
                          </m:d>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e>
                      </m:d>
                    </m:oMath>
                  </m:oMathPara>
                </a14:m>
                <a:endParaRPr lang="en-US" sz="2800" b="1" dirty="0"/>
              </a:p>
              <a:p>
                <a14:m>
                  <m:oMath xmlns:m="http://schemas.openxmlformats.org/officeDocument/2006/math">
                    <m:r>
                      <a:rPr lang="en-US" sz="2800" i="1">
                        <a:latin typeface="Cambria Math" panose="02040503050406030204" pitchFamily="18" charset="0"/>
                      </a:rPr>
                      <m:t>𝜇</m:t>
                    </m:r>
                  </m:oMath>
                </a14:m>
                <a:r>
                  <a:rPr lang="en-US" sz="2800" dirty="0" smtClean="0"/>
                  <a:t> is called modulation index</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983163"/>
              </a:xfrm>
              <a:blipFill>
                <a:blip r:embed="rId3"/>
                <a:stretch>
                  <a:fillRect l="-1333" t="-1346" r="-1333"/>
                </a:stretch>
              </a:blipFill>
            </p:spPr>
            <p:txBody>
              <a:bodyPr/>
              <a:lstStyle/>
              <a:p>
                <a:r>
                  <a:rPr lang="en-US">
                    <a:noFill/>
                  </a:rPr>
                  <a:t> </a:t>
                </a:r>
              </a:p>
            </p:txBody>
          </p:sp>
        </mc:Fallback>
      </mc:AlternateContent>
      <p:sp>
        <p:nvSpPr>
          <p:cNvPr id="4" name="TextBox 3"/>
          <p:cNvSpPr txBox="1"/>
          <p:nvPr/>
        </p:nvSpPr>
        <p:spPr>
          <a:xfrm>
            <a:off x="8153400" y="4800600"/>
            <a:ext cx="838200" cy="369332"/>
          </a:xfrm>
          <a:prstGeom prst="rect">
            <a:avLst/>
          </a:prstGeom>
          <a:noFill/>
        </p:spPr>
        <p:txBody>
          <a:bodyPr wrap="square" rtlCol="0">
            <a:spAutoFit/>
          </a:bodyPr>
          <a:lstStyle/>
          <a:p>
            <a:r>
              <a:rPr lang="en-US" b="1" dirty="0" smtClean="0">
                <a:solidFill>
                  <a:srgbClr val="FF0000"/>
                </a:solidFill>
              </a:rPr>
              <a:t>Eqn1</a:t>
            </a:r>
            <a:endParaRPr lang="en-US" b="1" dirty="0">
              <a:solidFill>
                <a:srgbClr val="FF0000"/>
              </a:solidFill>
            </a:endParaRPr>
          </a:p>
        </p:txBody>
      </p:sp>
    </p:spTree>
    <p:extLst>
      <p:ext uri="{BB962C8B-B14F-4D97-AF65-F5344CB8AC3E}">
        <p14:creationId xmlns:p14="http://schemas.microsoft.com/office/powerpoint/2010/main" val="793785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82135" y="165654"/>
            <a:ext cx="7704667" cy="574607"/>
          </a:xfrm>
        </p:spPr>
        <p:txBody>
          <a:bodyPr>
            <a:normAutofit fontScale="90000"/>
          </a:bodyPr>
          <a:lstStyle/>
          <a:p>
            <a:r>
              <a:rPr lang="en-US" dirty="0" smtClean="0"/>
              <a:t>AM modulation index</a:t>
            </a:r>
            <a:endParaRPr lang="en-GB"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prstClr val="black"/>
                </a:solidFill>
              </a:rPr>
              <a:pPr/>
              <a:t>25</a:t>
            </a:fld>
            <a:endParaRPr lang="en-US" dirty="0">
              <a:solidFill>
                <a:prstClr val="black"/>
              </a:solidFill>
            </a:endParaRPr>
          </a:p>
        </p:txBody>
      </p:sp>
      <p:sp>
        <p:nvSpPr>
          <p:cNvPr id="6" name="Rectangle 2"/>
          <p:cNvSpPr>
            <a:spLocks noChangeArrowheads="1"/>
          </p:cNvSpPr>
          <p:nvPr/>
        </p:nvSpPr>
        <p:spPr bwMode="auto">
          <a:xfrm>
            <a:off x="1846731" y="436940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graphicFrame>
        <p:nvGraphicFramePr>
          <p:cNvPr id="7" name="Object 6"/>
          <p:cNvGraphicFramePr>
            <a:graphicFrameLocks noChangeAspect="1"/>
          </p:cNvGraphicFramePr>
          <p:nvPr>
            <p:extLst/>
          </p:nvPr>
        </p:nvGraphicFramePr>
        <p:xfrm>
          <a:off x="2207558" y="1027131"/>
          <a:ext cx="4652684" cy="610533"/>
        </p:xfrm>
        <a:graphic>
          <a:graphicData uri="http://schemas.openxmlformats.org/presentationml/2006/ole">
            <mc:AlternateContent xmlns:mc="http://schemas.openxmlformats.org/markup-compatibility/2006">
              <mc:Choice xmlns:v="urn:schemas-microsoft-com:vml" Requires="v">
                <p:oleObj spid="_x0000_s1158" name="Equation" r:id="rId4" imgW="2057400" imgH="254000" progId="Equation.DSMT4">
                  <p:embed/>
                </p:oleObj>
              </mc:Choice>
              <mc:Fallback>
                <p:oleObj name="Equation" r:id="rId4" imgW="2057400" imgH="254000" progId="Equation.DSMT4">
                  <p:embed/>
                  <p:pic>
                    <p:nvPicPr>
                      <p:cNvPr id="7" name="Object 6"/>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558" y="1027131"/>
                        <a:ext cx="4652684" cy="610533"/>
                      </a:xfrm>
                      <a:prstGeom prst="rect">
                        <a:avLst/>
                      </a:prstGeom>
                      <a:noFill/>
                      <a:ln w="19050">
                        <a:solidFill>
                          <a:schemeClr val="accent1">
                            <a:lumMod val="75000"/>
                          </a:schemeClr>
                        </a:solidFill>
                      </a:ln>
                    </p:spPr>
                  </p:pic>
                </p:oleObj>
              </mc:Fallback>
            </mc:AlternateContent>
          </a:graphicData>
        </a:graphic>
      </p:graphicFrame>
      <p:pic>
        <p:nvPicPr>
          <p:cNvPr id="2" name="Picture 1"/>
          <p:cNvPicPr>
            <a:picLocks noChangeAspect="1"/>
          </p:cNvPicPr>
          <p:nvPr/>
        </p:nvPicPr>
        <p:blipFill>
          <a:blip r:embed="rId6"/>
          <a:stretch>
            <a:fillRect/>
          </a:stretch>
        </p:blipFill>
        <p:spPr>
          <a:xfrm>
            <a:off x="340974" y="688791"/>
            <a:ext cx="8385851" cy="3766803"/>
          </a:xfrm>
          <a:prstGeom prst="rect">
            <a:avLst/>
          </a:prstGeom>
        </p:spPr>
      </p:pic>
      <p:sp>
        <p:nvSpPr>
          <p:cNvPr id="3" name="TextBox 2"/>
          <p:cNvSpPr txBox="1"/>
          <p:nvPr/>
        </p:nvSpPr>
        <p:spPr>
          <a:xfrm>
            <a:off x="242500" y="4554070"/>
            <a:ext cx="4532500" cy="1477328"/>
          </a:xfrm>
          <a:prstGeom prst="rect">
            <a:avLst/>
          </a:prstGeom>
          <a:noFill/>
        </p:spPr>
        <p:txBody>
          <a:bodyPr wrap="square" rtlCol="0">
            <a:spAutoFit/>
          </a:bodyPr>
          <a:lstStyle/>
          <a:p>
            <a:r>
              <a:rPr lang="en-US" dirty="0" smtClean="0"/>
              <a:t>Let </a:t>
            </a:r>
            <a:r>
              <a:rPr lang="en-US" b="1" dirty="0" err="1" smtClean="0"/>
              <a:t>Ei</a:t>
            </a:r>
            <a:r>
              <a:rPr lang="en-US" b="1" dirty="0" smtClean="0"/>
              <a:t> = </a:t>
            </a:r>
            <a:r>
              <a:rPr lang="en-US" b="1" dirty="0" err="1" smtClean="0"/>
              <a:t>Em</a:t>
            </a:r>
            <a:r>
              <a:rPr lang="en-GB" b="1" dirty="0" smtClean="0"/>
              <a:t>, B = </a:t>
            </a:r>
            <a:r>
              <a:rPr lang="en-GB" b="1" dirty="0" err="1" smtClean="0"/>
              <a:t>Emax</a:t>
            </a:r>
            <a:r>
              <a:rPr lang="en-GB" b="1" dirty="0" smtClean="0"/>
              <a:t>, A = </a:t>
            </a:r>
            <a:r>
              <a:rPr lang="en-GB" b="1" dirty="0" err="1" smtClean="0"/>
              <a:t>Emin</a:t>
            </a:r>
            <a:endParaRPr lang="en-GB" b="1" dirty="0" smtClean="0"/>
          </a:p>
          <a:p>
            <a:r>
              <a:rPr lang="en-US" dirty="0" err="1" smtClean="0"/>
              <a:t>Emax</a:t>
            </a:r>
            <a:r>
              <a:rPr lang="en-US" dirty="0" smtClean="0"/>
              <a:t> is the maximum voltage  peak-to-peak AM signal</a:t>
            </a:r>
          </a:p>
          <a:p>
            <a:r>
              <a:rPr lang="en-US" dirty="0" err="1" smtClean="0"/>
              <a:t>Emin</a:t>
            </a:r>
            <a:r>
              <a:rPr lang="en-US" dirty="0" smtClean="0"/>
              <a:t> </a:t>
            </a:r>
            <a:r>
              <a:rPr lang="en-US" dirty="0"/>
              <a:t>is the </a:t>
            </a:r>
            <a:r>
              <a:rPr lang="en-US" dirty="0" smtClean="0"/>
              <a:t>minimum </a:t>
            </a:r>
            <a:r>
              <a:rPr lang="en-US" dirty="0"/>
              <a:t>voltage  peak-to-peak AM signal</a:t>
            </a:r>
            <a:endParaRPr lang="en-US" dirty="0" smtClean="0"/>
          </a:p>
        </p:txBody>
      </p:sp>
      <p:cxnSp>
        <p:nvCxnSpPr>
          <p:cNvPr id="10" name="Straight Connector 9"/>
          <p:cNvCxnSpPr/>
          <p:nvPr/>
        </p:nvCxnSpPr>
        <p:spPr>
          <a:xfrm>
            <a:off x="770150" y="2466656"/>
            <a:ext cx="410746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94599" y="3042801"/>
            <a:ext cx="405856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nvPr>
        </p:nvGraphicFramePr>
        <p:xfrm>
          <a:off x="5611768" y="3598738"/>
          <a:ext cx="3213531" cy="1541332"/>
        </p:xfrm>
        <a:graphic>
          <a:graphicData uri="http://schemas.openxmlformats.org/presentationml/2006/ole">
            <mc:AlternateContent xmlns:mc="http://schemas.openxmlformats.org/markup-compatibility/2006">
              <mc:Choice xmlns:v="urn:schemas-microsoft-com:vml" Requires="v">
                <p:oleObj spid="_x0000_s1159" name="Equation" r:id="rId7" imgW="2082800" imgH="1041400" progId="Equation.DSMT4">
                  <p:embed/>
                </p:oleObj>
              </mc:Choice>
              <mc:Fallback>
                <p:oleObj name="Equation" r:id="rId7" imgW="2082800" imgH="1041400" progId="Equation.DSMT4">
                  <p:embed/>
                  <p:pic>
                    <p:nvPicPr>
                      <p:cNvPr id="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1768" y="3598738"/>
                        <a:ext cx="3213531" cy="1541332"/>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00498515"/>
              </p:ext>
            </p:extLst>
          </p:nvPr>
        </p:nvGraphicFramePr>
        <p:xfrm>
          <a:off x="5035252" y="5261792"/>
          <a:ext cx="3911800" cy="1309603"/>
        </p:xfrm>
        <a:graphic>
          <a:graphicData uri="http://schemas.openxmlformats.org/presentationml/2006/ole">
            <mc:AlternateContent xmlns:mc="http://schemas.openxmlformats.org/markup-compatibility/2006">
              <mc:Choice xmlns:v="urn:schemas-microsoft-com:vml" Requires="v">
                <p:oleObj spid="_x0000_s1160" name="Equation" r:id="rId9" imgW="2209680" imgH="761760" progId="Equation.DSMT4">
                  <p:embed/>
                </p:oleObj>
              </mc:Choice>
              <mc:Fallback>
                <p:oleObj name="Equation" r:id="rId9" imgW="2209680" imgH="761760" progId="Equation.DSMT4">
                  <p:embed/>
                  <p:pic>
                    <p:nvPicPr>
                      <p:cNvPr id="16" name="Object 15"/>
                      <p:cNvPicPr>
                        <a:picLocks noChangeAspect="1" noChangeArrowheads="1"/>
                      </p:cNvPicPr>
                      <p:nvPr/>
                    </p:nvPicPr>
                    <p:blipFill>
                      <a:blip r:embed="rId10"/>
                      <a:srcRect/>
                      <a:stretch>
                        <a:fillRect/>
                      </a:stretch>
                    </p:blipFill>
                    <p:spPr bwMode="auto">
                      <a:xfrm>
                        <a:off x="5035252" y="5261792"/>
                        <a:ext cx="3911800" cy="1309603"/>
                      </a:xfrm>
                      <a:prstGeom prst="rect">
                        <a:avLst/>
                      </a:prstGeom>
                      <a:noFill/>
                    </p:spPr>
                  </p:pic>
                </p:oleObj>
              </mc:Fallback>
            </mc:AlternateContent>
          </a:graphicData>
        </a:graphic>
      </p:graphicFrame>
      <p:sp>
        <p:nvSpPr>
          <p:cNvPr id="8" name="TextBox 7"/>
          <p:cNvSpPr txBox="1"/>
          <p:nvPr/>
        </p:nvSpPr>
        <p:spPr>
          <a:xfrm>
            <a:off x="607796" y="6114018"/>
            <a:ext cx="2864887" cy="369332"/>
          </a:xfrm>
          <a:prstGeom prst="rect">
            <a:avLst/>
          </a:prstGeom>
          <a:noFill/>
          <a:ln>
            <a:solidFill>
              <a:srgbClr val="00B050"/>
            </a:solidFill>
          </a:ln>
        </p:spPr>
        <p:txBody>
          <a:bodyPr wrap="none" rtlCol="0">
            <a:spAutoFit/>
          </a:bodyPr>
          <a:lstStyle/>
          <a:p>
            <a:r>
              <a:rPr lang="en-US" b="1" dirty="0" smtClean="0"/>
              <a:t>m</a:t>
            </a:r>
            <a:r>
              <a:rPr lang="en-US" dirty="0" smtClean="0"/>
              <a:t>  is the modulation index</a:t>
            </a:r>
            <a:endParaRPr lang="en-US" dirty="0"/>
          </a:p>
        </p:txBody>
      </p:sp>
    </p:spTree>
    <p:extLst>
      <p:ext uri="{BB962C8B-B14F-4D97-AF65-F5344CB8AC3E}">
        <p14:creationId xmlns:p14="http://schemas.microsoft.com/office/powerpoint/2010/main" val="344003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AM modulation 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lstStyle/>
              <a:p>
                <a14:m>
                  <m:oMath xmlns:m="http://schemas.openxmlformats.org/officeDocument/2006/math">
                    <m:r>
                      <a:rPr lang="en-US" sz="2400" i="1" smtClean="0">
                        <a:latin typeface="Cambria Math" panose="02040503050406030204" pitchFamily="18" charset="0"/>
                      </a:rPr>
                      <m:t>𝑚</m:t>
                    </m:r>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𝑐</m:t>
                            </m:r>
                          </m:sub>
                        </m:sSub>
                      </m:den>
                    </m:f>
                    <m:r>
                      <a:rPr lang="en-US" sz="2400">
                        <a:latin typeface="Cambria Math" panose="02040503050406030204" pitchFamily="18" charset="0"/>
                      </a:rPr>
                      <m:t>=</m:t>
                    </m:r>
                    <m:f>
                      <m:fPr>
                        <m:ctrlPr>
                          <a:rPr lang="en-US" sz="2400" i="1">
                            <a:latin typeface="Cambria Math" panose="02040503050406030204" pitchFamily="18" charset="0"/>
                          </a:rPr>
                        </m:ctrlPr>
                      </m:fPr>
                      <m:num>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num>
                          <m:den>
                            <m:r>
                              <a:rPr lang="en-US" sz="2400">
                                <a:latin typeface="Cambria Math" panose="02040503050406030204" pitchFamily="18" charset="0"/>
                              </a:rPr>
                              <m:t>2</m:t>
                            </m:r>
                          </m:den>
                        </m:f>
                      </m:num>
                      <m:den>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num>
                          <m:den>
                            <m:r>
                              <a:rPr lang="en-US" sz="2400">
                                <a:latin typeface="Cambria Math" panose="02040503050406030204" pitchFamily="18" charset="0"/>
                              </a:rPr>
                              <m:t>2</m:t>
                            </m:r>
                          </m:den>
                        </m:f>
                      </m:den>
                    </m:f>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den>
                    </m:f>
                  </m:oMath>
                </a14:m>
                <a:endParaRPr lang="en-US" sz="2400" dirty="0"/>
              </a:p>
              <a:p>
                <a:r>
                  <a:rPr lang="en-US" sz="2400" dirty="0" smtClean="0"/>
                  <a:t>Percentage modulation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min</m:t>
                              </m:r>
                            </m:sub>
                          </m:sSub>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100%</m:t>
                      </m:r>
                    </m:oMath>
                  </m:oMathPara>
                </a14:m>
                <a:endParaRPr lang="en-US" sz="2400" dirty="0" smtClean="0"/>
              </a:p>
              <a:p>
                <a:pPr marL="0" indent="0">
                  <a:buNone/>
                </a:pPr>
                <a:r>
                  <a:rPr lang="en-US" sz="2400" dirty="0" smtClean="0"/>
                  <a:t>Over-modulation</a:t>
                </a:r>
              </a:p>
              <a:p>
                <a:r>
                  <a:rPr lang="en-US" sz="2400" dirty="0" smtClean="0"/>
                  <a:t>If the AM waveform’s minimum value </a:t>
                </a:r>
                <a:r>
                  <a:rPr lang="en-US" sz="2400" dirty="0" err="1" smtClean="0"/>
                  <a:t>Emin</a:t>
                </a:r>
                <a:r>
                  <a:rPr lang="en-US" sz="2400" dirty="0" smtClean="0"/>
                  <a:t> falls to 0 then</a:t>
                </a:r>
                <a:endParaRPr lang="en-US" sz="2400" dirty="0"/>
              </a:p>
              <a:p>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r>
                          <a:rPr lang="en-US" sz="2400" b="0" i="1" smtClean="0">
                            <a:latin typeface="Cambria Math" panose="02040503050406030204" pitchFamily="18" charset="0"/>
                          </a:rPr>
                          <m:t>0</m:t>
                        </m:r>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m:rPr>
                                <m:sty m:val="p"/>
                              </m:rPr>
                              <a:rPr lang="en-US" sz="2400">
                                <a:latin typeface="Cambria Math" panose="02040503050406030204" pitchFamily="18" charset="0"/>
                              </a:rPr>
                              <m:t>max</m:t>
                            </m:r>
                          </m:sub>
                        </m:sSub>
                        <m:r>
                          <a:rPr lang="en-US" sz="2400">
                            <a:latin typeface="Cambria Math" panose="02040503050406030204" pitchFamily="18" charset="0"/>
                          </a:rPr>
                          <m:t>+</m:t>
                        </m:r>
                        <m:r>
                          <a:rPr lang="en-US" sz="2400" b="0" i="1" smtClean="0">
                            <a:latin typeface="Cambria Math" panose="02040503050406030204" pitchFamily="18" charset="0"/>
                          </a:rPr>
                          <m:t>0</m:t>
                        </m:r>
                      </m:den>
                    </m:f>
                    <m:r>
                      <a:rPr lang="en-US" sz="2400" i="1">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=100%</m:t>
                    </m:r>
                  </m:oMath>
                </a14:m>
                <a:r>
                  <a:rPr lang="en-US" sz="2400" dirty="0" smtClean="0"/>
                  <a:t> </a:t>
                </a:r>
                <a:r>
                  <a:rPr lang="en-US" sz="2400" dirty="0" smtClean="0">
                    <a:sym typeface="Wingdings" panose="05000000000000000000" pitchFamily="2" charset="2"/>
                  </a:rPr>
                  <a:t> </a:t>
                </a:r>
                <a:r>
                  <a:rPr lang="en-US" sz="2400" dirty="0" err="1" smtClean="0">
                    <a:sym typeface="Wingdings" panose="05000000000000000000" pitchFamily="2" charset="2"/>
                  </a:rPr>
                  <a:t>Em</a:t>
                </a:r>
                <a:r>
                  <a:rPr lang="en-US" sz="2400" dirty="0" smtClean="0">
                    <a:sym typeface="Wingdings" panose="05000000000000000000" pitchFamily="2" charset="2"/>
                  </a:rPr>
                  <a:t> is greater than </a:t>
                </a:r>
                <a:r>
                  <a:rPr lang="en-US" sz="2400" dirty="0" err="1" smtClean="0">
                    <a:sym typeface="Wingdings" panose="05000000000000000000" pitchFamily="2" charset="2"/>
                  </a:rPr>
                  <a:t>Ec</a:t>
                </a:r>
                <a:endParaRPr lang="en-US" sz="2400" dirty="0" smtClean="0">
                  <a:sym typeface="Wingdings" panose="05000000000000000000" pitchFamily="2" charset="2"/>
                </a:endParaRPr>
              </a:p>
              <a:p>
                <a:r>
                  <a:rPr lang="en-US" sz="2400" dirty="0" smtClean="0">
                    <a:sym typeface="Wingdings" panose="05000000000000000000" pitchFamily="2" charset="2"/>
                  </a:rPr>
                  <a:t>Over-modulation generate a “gap” in the modulated signal, which produces distortion called </a:t>
                </a:r>
                <a:r>
                  <a:rPr lang="en-US" sz="2400" dirty="0">
                    <a:sym typeface="Wingdings" panose="05000000000000000000" pitchFamily="2" charset="2"/>
                  </a:rPr>
                  <a:t>side-band splatter which results in </a:t>
                </a:r>
                <a:r>
                  <a:rPr lang="en-US" sz="2400" dirty="0" smtClean="0">
                    <a:sym typeface="Wingdings" panose="05000000000000000000" pitchFamily="2" charset="2"/>
                  </a:rPr>
                  <a:t>the transmission </a:t>
                </a:r>
                <a:r>
                  <a:rPr lang="en-US" sz="2400" dirty="0">
                    <a:sym typeface="Wingdings" panose="05000000000000000000" pitchFamily="2" charset="2"/>
                  </a:rPr>
                  <a:t>of frequencies outside of a station's normal allocated range.</a:t>
                </a:r>
                <a:endParaRPr lang="en-US" sz="2400"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111" r="-296" b="-6265"/>
                </a:stretch>
              </a:blipFill>
            </p:spPr>
            <p:txBody>
              <a:bodyPr/>
              <a:lstStyle/>
              <a:p>
                <a:r>
                  <a:rPr lang="en-US">
                    <a:noFill/>
                  </a:rPr>
                  <a:t> </a:t>
                </a:r>
              </a:p>
            </p:txBody>
          </p:sp>
        </mc:Fallback>
      </mc:AlternateContent>
      <p:pic>
        <p:nvPicPr>
          <p:cNvPr id="2050" name="Picture 2" descr="http://www.vias.org/basicradio/img/basic_radio_hoag_Page_369-141.gif"/>
          <p:cNvPicPr>
            <a:picLocks noChangeAspect="1" noChangeArrowheads="1"/>
          </p:cNvPicPr>
          <p:nvPr/>
        </p:nvPicPr>
        <p:blipFill rotWithShape="1">
          <a:blip r:embed="rId4">
            <a:extLst>
              <a:ext uri="{28A0092B-C50C-407E-A947-70E740481C1C}">
                <a14:useLocalDpi xmlns:a14="http://schemas.microsoft.com/office/drawing/2010/main" val="0"/>
              </a:ext>
            </a:extLst>
          </a:blip>
          <a:srcRect l="61905"/>
          <a:stretch/>
        </p:blipFill>
        <p:spPr bwMode="auto">
          <a:xfrm>
            <a:off x="5980336" y="1115583"/>
            <a:ext cx="2950464" cy="148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11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lstStyle/>
          <a:p>
            <a:r>
              <a:rPr lang="en-US" dirty="0" smtClean="0"/>
              <a:t>AM power and efficiency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135563"/>
              </a:xfrm>
            </p:spPr>
            <p:txBody>
              <a:bodyPr/>
              <a:lstStyle/>
              <a:p>
                <a:r>
                  <a:rPr lang="en-US" sz="2400" dirty="0" smtClean="0"/>
                  <a:t>Given that the total normalize power of a </a:t>
                </a:r>
                <a:r>
                  <a:rPr lang="en-US" sz="2400" dirty="0" err="1" smtClean="0"/>
                  <a:t>bandpass</a:t>
                </a:r>
                <a:r>
                  <a:rPr lang="en-US" sz="2400" dirty="0" smtClean="0"/>
                  <a:t> signal as </a:t>
                </a:r>
                <a14:m>
                  <m:oMath xmlns:m="http://schemas.openxmlformats.org/officeDocument/2006/math">
                    <m:r>
                      <a:rPr lang="en-US" sz="2400" i="1">
                        <a:latin typeface="Cambria Math" panose="02040503050406030204" pitchFamily="18" charset="0"/>
                      </a:rPr>
                      <m:t>𝑃</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m:t>
                            </m:r>
                            <m:d>
                              <m:dPr>
                                <m:begChr m:val=""/>
                                <m:ctrlPr>
                                  <a:rPr lang="en-US" sz="2400" i="1">
                                    <a:latin typeface="Cambria Math" panose="02040503050406030204" pitchFamily="18" charset="0"/>
                                  </a:rPr>
                                </m:ctrlPr>
                              </m:dPr>
                              <m:e>
                                <m:r>
                                  <a:rPr lang="en-US" sz="2400" i="1">
                                    <a:latin typeface="Cambria Math" panose="02040503050406030204" pitchFamily="18" charset="0"/>
                                  </a:rPr>
                                  <m:t>𝑔</m:t>
                                </m:r>
                                <m:r>
                                  <a:rPr lang="en-US" sz="2400">
                                    <a:latin typeface="Cambria Math" panose="02040503050406030204" pitchFamily="18" charset="0"/>
                                  </a:rPr>
                                  <m:t>(</m:t>
                                </m:r>
                                <m:r>
                                  <a:rPr lang="en-US" sz="2400" i="1">
                                    <a:latin typeface="Cambria Math" panose="02040503050406030204" pitchFamily="18" charset="0"/>
                                  </a:rPr>
                                  <m:t>𝑡</m:t>
                                </m:r>
                              </m:e>
                            </m:d>
                            <m:r>
                              <a:rPr lang="en-US" sz="2400">
                                <a:latin typeface="Cambria Math" panose="02040503050406030204" pitchFamily="18" charset="0"/>
                              </a:rPr>
                              <m:t>|</m:t>
                            </m:r>
                          </m:e>
                          <m:sup>
                            <m:r>
                              <a:rPr lang="en-US" sz="2400">
                                <a:latin typeface="Cambria Math" panose="02040503050406030204" pitchFamily="18" charset="0"/>
                              </a:rPr>
                              <m:t>2</m:t>
                            </m:r>
                          </m:sup>
                        </m:sSup>
                      </m:e>
                    </m:d>
                  </m:oMath>
                </a14:m>
                <a:r>
                  <a:rPr lang="en-US" sz="2400" dirty="0" smtClean="0"/>
                  <a:t>, where g(t) is the envelop of AM wave</a:t>
                </a:r>
              </a:p>
              <a:p>
                <a:r>
                  <a:rPr lang="en-US" sz="2400" dirty="0" smtClean="0"/>
                  <a:t>The normalized average power of AM signal is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𝑡</m:t>
                              </m:r>
                            </m:e>
                          </m:d>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m:t>
                              </m:r>
                              <m:d>
                                <m:dPr>
                                  <m:begChr m:val=""/>
                                  <m:ctrlPr>
                                    <a:rPr lang="en-US" sz="2400" i="1">
                                      <a:latin typeface="Cambria Math" panose="02040503050406030204" pitchFamily="18" charset="0"/>
                                    </a:rPr>
                                  </m:ctrlPr>
                                </m:dPr>
                                <m:e>
                                  <m:r>
                                    <a:rPr lang="en-US" sz="2400" i="1">
                                      <a:latin typeface="Cambria Math" panose="02040503050406030204" pitchFamily="18" charset="0"/>
                                    </a:rPr>
                                    <m:t>𝑔</m:t>
                                  </m:r>
                                  <m:r>
                                    <a:rPr lang="en-US" sz="2400">
                                      <a:latin typeface="Cambria Math" panose="02040503050406030204" pitchFamily="18" charset="0"/>
                                    </a:rPr>
                                    <m:t>(</m:t>
                                  </m:r>
                                  <m:r>
                                    <a:rPr lang="en-US" sz="2400" i="1">
                                      <a:latin typeface="Cambria Math" panose="02040503050406030204" pitchFamily="18" charset="0"/>
                                    </a:rPr>
                                    <m:t>𝑡</m:t>
                                  </m:r>
                                </m:e>
                              </m:d>
                              <m:r>
                                <a:rPr lang="en-US" sz="2400">
                                  <a:latin typeface="Cambria Math" panose="02040503050406030204" pitchFamily="18" charset="0"/>
                                </a:rPr>
                                <m:t>|</m:t>
                              </m:r>
                            </m:e>
                            <m:sup>
                              <m:r>
                                <a:rPr lang="en-US" sz="2400">
                                  <a:latin typeface="Cambria Math" panose="02040503050406030204" pitchFamily="18" charset="0"/>
                                </a:rPr>
                                <m:t>2</m:t>
                              </m:r>
                            </m:sup>
                          </m:sSup>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r>
                                        <a:rPr lang="en-US" sz="2400">
                                          <a:latin typeface="Cambria Math" panose="02040503050406030204" pitchFamily="18" charset="0"/>
                                        </a:rPr>
                                        <m:t>1+</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e>
                                  </m:d>
                                </m:e>
                              </m:d>
                            </m:e>
                            <m:sup>
                              <m:r>
                                <a:rPr lang="en-US" sz="2400">
                                  <a:latin typeface="Cambria Math" panose="02040503050406030204" pitchFamily="18" charset="0"/>
                                </a:rPr>
                                <m:t>2</m:t>
                              </m:r>
                            </m:sup>
                          </m:sSup>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r>
                                <a:rPr lang="en-US" sz="2400">
                                  <a:latin typeface="Cambria Math" panose="02040503050406030204" pitchFamily="18" charset="0"/>
                                </a:rPr>
                                <m:t>1+2</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𝑡</m:t>
                              </m:r>
                            </m:e>
                          </m:d>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r>
                        <a:rPr lang="en-US" sz="240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e>
                          </m:d>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𝑡</m:t>
                              </m:r>
                            </m:e>
                          </m:d>
                        </m:e>
                      </m:d>
                    </m:oMath>
                  </m:oMathPara>
                </a14:m>
                <a:endParaRPr lang="en-US" sz="2400" dirty="0" smtClean="0"/>
              </a:p>
              <a:p>
                <a:pPr marL="0" indent="0">
                  <a:buNone/>
                </a:pPr>
                <a:r>
                  <a:rPr lang="en-US" sz="2400" dirty="0" smtClean="0"/>
                  <a:t>For no DC level, the power is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𝑡</m:t>
                              </m:r>
                            </m:e>
                          </m:d>
                        </m:e>
                      </m:d>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𝑚</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𝑡</m:t>
                              </m:r>
                            </m:e>
                          </m:d>
                        </m:e>
                      </m:d>
                    </m:oMath>
                  </m:oMathPara>
                </a14:m>
                <a:endParaRPr lang="en-US" sz="2400" dirty="0"/>
              </a:p>
              <a:p>
                <a:pPr marL="0" indent="0">
                  <a:buNone/>
                </a:pPr>
                <a:endParaRPr lang="en-US" sz="2400" dirty="0" smtClean="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135563"/>
              </a:xfrm>
              <a:blipFill>
                <a:blip r:embed="rId3"/>
                <a:stretch>
                  <a:fillRect l="-1111" t="-831" r="-296"/>
                </a:stretch>
              </a:blipFill>
            </p:spPr>
            <p:txBody>
              <a:bodyPr/>
              <a:lstStyle/>
              <a:p>
                <a:r>
                  <a:rPr lang="en-US">
                    <a:noFill/>
                  </a:rPr>
                  <a:t> </a:t>
                </a:r>
              </a:p>
            </p:txBody>
          </p:sp>
        </mc:Fallback>
      </mc:AlternateContent>
      <p:sp>
        <p:nvSpPr>
          <p:cNvPr id="5" name="TextBox 4"/>
          <p:cNvSpPr txBox="1"/>
          <p:nvPr/>
        </p:nvSpPr>
        <p:spPr>
          <a:xfrm>
            <a:off x="2971800" y="5225534"/>
            <a:ext cx="1967270" cy="369332"/>
          </a:xfrm>
          <a:prstGeom prst="rect">
            <a:avLst/>
          </a:prstGeom>
          <a:noFill/>
        </p:spPr>
        <p:txBody>
          <a:bodyPr wrap="none" rtlCol="0">
            <a:spAutoFit/>
          </a:bodyPr>
          <a:lstStyle/>
          <a:p>
            <a:r>
              <a:rPr lang="en-US" dirty="0" smtClean="0"/>
              <a:t>Carrier power, Pc</a:t>
            </a:r>
            <a:endParaRPr lang="en-US" dirty="0"/>
          </a:p>
        </p:txBody>
      </p:sp>
      <p:sp>
        <p:nvSpPr>
          <p:cNvPr id="6" name="TextBox 5"/>
          <p:cNvSpPr txBox="1"/>
          <p:nvPr/>
        </p:nvSpPr>
        <p:spPr>
          <a:xfrm>
            <a:off x="5304758" y="5225534"/>
            <a:ext cx="2236574" cy="369332"/>
          </a:xfrm>
          <a:prstGeom prst="rect">
            <a:avLst/>
          </a:prstGeom>
          <a:noFill/>
        </p:spPr>
        <p:txBody>
          <a:bodyPr wrap="none" rtlCol="0">
            <a:spAutoFit/>
          </a:bodyPr>
          <a:lstStyle/>
          <a:p>
            <a:r>
              <a:rPr lang="en-US" dirty="0" smtClean="0"/>
              <a:t>Sideband power, Ps</a:t>
            </a:r>
            <a:endParaRPr lang="en-US" dirty="0"/>
          </a:p>
        </p:txBody>
      </p:sp>
    </p:spTree>
    <p:extLst>
      <p:ext uri="{BB962C8B-B14F-4D97-AF65-F5344CB8AC3E}">
        <p14:creationId xmlns:p14="http://schemas.microsoft.com/office/powerpoint/2010/main" val="283144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a:t>AM power and efficiency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lstStyle/>
              <a:p>
                <a:r>
                  <a:rPr lang="en-US" dirty="0" smtClean="0"/>
                  <a:t>Modulation efficiency or power efficiency is </a:t>
                </a:r>
                <a:r>
                  <a:rPr lang="en-US" dirty="0"/>
                  <a:t>the percentage of the total power of the</a:t>
                </a:r>
                <a:br>
                  <a:rPr lang="en-US" dirty="0"/>
                </a:br>
                <a:r>
                  <a:rPr lang="en-US" dirty="0"/>
                  <a:t>modulated signal that conveys information</a:t>
                </a:r>
                <a:r>
                  <a:rPr lang="en-US" dirty="0" smtClean="0"/>
                  <a:t>.</a:t>
                </a:r>
              </a:p>
              <a:p>
                <a:r>
                  <a:rPr lang="en-US" dirty="0" smtClean="0"/>
                  <a:t>In </a:t>
                </a:r>
                <a:r>
                  <a:rPr lang="en-US" dirty="0"/>
                  <a:t>AM signaling, only the sideband components convey information, so the </a:t>
                </a:r>
                <a:r>
                  <a:rPr lang="en-US" dirty="0" smtClean="0"/>
                  <a:t>modulation efficiency is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𝜂</m:t>
                      </m:r>
                      <m:r>
                        <a:rPr lang="en-US">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𝑡</m:t>
                                  </m:r>
                                </m:e>
                              </m:d>
                            </m:e>
                          </m:d>
                        </m:num>
                        <m:den>
                          <m:r>
                            <a:rPr lang="en-US">
                              <a:latin typeface="Cambria Math" panose="02040503050406030204" pitchFamily="18" charset="0"/>
                            </a:rPr>
                            <m:t>1+</m:t>
                          </m:r>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a:latin typeface="Cambria Math" panose="02040503050406030204" pitchFamily="18" charset="0"/>
                                        </a:rPr>
                                        <m:t>2</m:t>
                                      </m:r>
                                    </m:sup>
                                  </m:sSup>
                                  <m:r>
                                    <a:rPr lang="en-US">
                                      <a:latin typeface="Cambria Math" panose="02040503050406030204" pitchFamily="18" charset="0"/>
                                    </a:rPr>
                                    <m:t>(</m:t>
                                  </m:r>
                                  <m:r>
                                    <a:rPr lang="en-US" i="1">
                                      <a:latin typeface="Cambria Math" panose="02040503050406030204" pitchFamily="18" charset="0"/>
                                    </a:rPr>
                                    <m:t>𝑡</m:t>
                                  </m:r>
                                </m:e>
                              </m:d>
                            </m:e>
                          </m:d>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m:t>
                      </m:r>
                    </m:oMath>
                  </m:oMathPara>
                </a14:m>
                <a:endParaRPr lang="en-US" dirty="0"/>
              </a:p>
              <a:p>
                <a:r>
                  <a:rPr lang="en-US" dirty="0"/>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704" t="-1566" r="-2889"/>
                </a:stretch>
              </a:blipFill>
            </p:spPr>
            <p:txBody>
              <a:bodyPr/>
              <a:lstStyle/>
              <a:p>
                <a:r>
                  <a:rPr lang="en-US">
                    <a:noFill/>
                  </a:rPr>
                  <a:t> </a:t>
                </a:r>
              </a:p>
            </p:txBody>
          </p:sp>
        </mc:Fallback>
      </mc:AlternateContent>
    </p:spTree>
    <p:extLst>
      <p:ext uri="{BB962C8B-B14F-4D97-AF65-F5344CB8AC3E}">
        <p14:creationId xmlns:p14="http://schemas.microsoft.com/office/powerpoint/2010/main" val="2175907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82133" y="457201"/>
            <a:ext cx="7704667" cy="753034"/>
          </a:xfrm>
        </p:spPr>
        <p:txBody>
          <a:bodyPr>
            <a:normAutofit fontScale="90000"/>
          </a:bodyPr>
          <a:lstStyle/>
          <a:p>
            <a:r>
              <a:rPr lang="en-US" dirty="0"/>
              <a:t>Example</a:t>
            </a:r>
          </a:p>
        </p:txBody>
      </p:sp>
      <p:sp>
        <p:nvSpPr>
          <p:cNvPr id="8" name="Content Placeholder 7"/>
          <p:cNvSpPr>
            <a:spLocks noGrp="1"/>
          </p:cNvSpPr>
          <p:nvPr>
            <p:ph idx="4294967295"/>
          </p:nvPr>
        </p:nvSpPr>
        <p:spPr>
          <a:xfrm>
            <a:off x="424071" y="1378226"/>
            <a:ext cx="8262730" cy="3998446"/>
          </a:xfrm>
        </p:spPr>
        <p:txBody>
          <a:bodyPr>
            <a:normAutofit/>
          </a:bodyPr>
          <a:lstStyle/>
          <a:p>
            <a:r>
              <a:rPr lang="en-US" sz="3600" dirty="0" smtClean="0"/>
              <a:t>A </a:t>
            </a:r>
            <a:r>
              <a:rPr lang="en-US" sz="3600" dirty="0"/>
              <a:t>carrier wave of frequency 15 MHz and peak value 15 V is amplitude by a 5 KHz sine wave of amplitude 8 V. Find the modulation index and draw the corresponding spectrum</a:t>
            </a:r>
            <a:endParaRPr lang="en-GB" sz="3600"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prstClr val="black"/>
                </a:solidFill>
              </a:rPr>
              <a:pPr/>
              <a:t>29</a:t>
            </a:fld>
            <a:endParaRPr lang="en-US" dirty="0">
              <a:solidFill>
                <a:prstClr val="black"/>
              </a:solidFill>
            </a:endParaRPr>
          </a:p>
        </p:txBody>
      </p:sp>
      <p:sp>
        <p:nvSpPr>
          <p:cNvPr id="2" name="Rectangle 2"/>
          <p:cNvSpPr>
            <a:spLocks noChangeArrowheads="1"/>
          </p:cNvSpPr>
          <p:nvPr/>
        </p:nvSpPr>
        <p:spPr bwMode="auto">
          <a:xfrm>
            <a:off x="1757085" y="44052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Tree>
    <p:extLst>
      <p:ext uri="{BB962C8B-B14F-4D97-AF65-F5344CB8AC3E}">
        <p14:creationId xmlns:p14="http://schemas.microsoft.com/office/powerpoint/2010/main" val="1150612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579120" y="2133600"/>
            <a:ext cx="8153400" cy="4343400"/>
          </a:xfrm>
        </p:spPr>
        <p:txBody>
          <a:bodyPr/>
          <a:lstStyle/>
          <a:p>
            <a:pPr eaLnBrk="1" hangingPunct="1"/>
            <a:r>
              <a:rPr lang="en-US" altLang="en-US" b="1" dirty="0" smtClean="0"/>
              <a:t>Power Spectra Density (PSD)</a:t>
            </a:r>
          </a:p>
          <a:p>
            <a:pPr eaLnBrk="1" hangingPunct="1"/>
            <a:r>
              <a:rPr lang="en-US" altLang="en-US" b="1" dirty="0" smtClean="0"/>
              <a:t>Energy Spectra Density (ESD)</a:t>
            </a:r>
          </a:p>
          <a:p>
            <a:pPr eaLnBrk="1" hangingPunct="1"/>
            <a:r>
              <a:rPr lang="en-US" altLang="en-US" b="1" dirty="0" smtClean="0"/>
              <a:t>Noise Equivalent Bandwidth</a:t>
            </a:r>
          </a:p>
          <a:p>
            <a:pPr eaLnBrk="1" hangingPunct="1"/>
            <a:r>
              <a:rPr lang="en-US" altLang="en-US" b="1" dirty="0" smtClean="0"/>
              <a:t>Ergodic Process</a:t>
            </a:r>
          </a:p>
          <a:p>
            <a:pPr eaLnBrk="1" hangingPunct="1"/>
            <a:r>
              <a:rPr lang="en-US" altLang="en-US" b="1" dirty="0" smtClean="0"/>
              <a:t>Frequency Response of LTI systems</a:t>
            </a:r>
          </a:p>
          <a:p>
            <a:pPr eaLnBrk="1" hangingPunct="1"/>
            <a:r>
              <a:rPr lang="en-US" altLang="en-US" b="1" dirty="0" smtClean="0"/>
              <a:t>Sampling Theorem</a:t>
            </a:r>
          </a:p>
          <a:p>
            <a:pPr eaLnBrk="1" hangingPunct="1"/>
            <a:r>
              <a:rPr lang="en-US" altLang="en-US" b="1" dirty="0" smtClean="0"/>
              <a:t>Fourier Series and Transform</a:t>
            </a:r>
          </a:p>
        </p:txBody>
      </p:sp>
      <p:sp>
        <p:nvSpPr>
          <p:cNvPr id="2" name="TextBox 1"/>
          <p:cNvSpPr txBox="1"/>
          <p:nvPr/>
        </p:nvSpPr>
        <p:spPr>
          <a:xfrm>
            <a:off x="298704" y="256163"/>
            <a:ext cx="8458200" cy="1877437"/>
          </a:xfrm>
          <a:prstGeom prst="rect">
            <a:avLst/>
          </a:prstGeom>
          <a:noFill/>
        </p:spPr>
        <p:txBody>
          <a:bodyPr wrap="square" rtlCol="0">
            <a:spAutoFit/>
          </a:bodyPr>
          <a:lstStyle/>
          <a:p>
            <a:r>
              <a:rPr lang="en-US" sz="3200" b="1" dirty="0" smtClean="0">
                <a:solidFill>
                  <a:srgbClr val="FF0000"/>
                </a:solidFill>
              </a:rPr>
              <a:t>Note: </a:t>
            </a:r>
            <a:r>
              <a:rPr lang="en-US" sz="2800" dirty="0" smtClean="0"/>
              <a:t>The following topics are left for later consideration or treatment. </a:t>
            </a:r>
          </a:p>
          <a:p>
            <a:r>
              <a:rPr lang="en-US" sz="2800" dirty="0" smtClean="0"/>
              <a:t>However, students are encouraged to read about them.</a:t>
            </a:r>
            <a:endParaRPr 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Bandpass</a:t>
            </a:r>
            <a:r>
              <a:rPr lang="en-US" dirty="0" smtClean="0"/>
              <a:t> transmission system</a:t>
            </a:r>
            <a:endParaRPr lang="en-US" dirty="0"/>
          </a:p>
        </p:txBody>
      </p:sp>
      <p:sp>
        <p:nvSpPr>
          <p:cNvPr id="3" name="Content Placeholder 2"/>
          <p:cNvSpPr>
            <a:spLocks noGrp="1"/>
          </p:cNvSpPr>
          <p:nvPr>
            <p:ph idx="1"/>
          </p:nvPr>
        </p:nvSpPr>
        <p:spPr>
          <a:xfrm>
            <a:off x="201021" y="1390524"/>
            <a:ext cx="8229600" cy="4525963"/>
          </a:xfrm>
        </p:spPr>
        <p:txBody>
          <a:bodyPr/>
          <a:lstStyle/>
          <a:p>
            <a:r>
              <a:rPr lang="en-US" sz="2400" dirty="0" err="1"/>
              <a:t>B</a:t>
            </a:r>
            <a:r>
              <a:rPr lang="en-US" sz="2400" dirty="0" err="1" smtClean="0"/>
              <a:t>andpass</a:t>
            </a:r>
            <a:r>
              <a:rPr lang="en-US" sz="2400" dirty="0" smtClean="0"/>
              <a:t> </a:t>
            </a:r>
            <a:r>
              <a:rPr lang="en-US" sz="2400" dirty="0"/>
              <a:t>signal </a:t>
            </a:r>
            <a:r>
              <a:rPr lang="en-US" sz="2400" i="1" dirty="0" err="1"/>
              <a:t>xbp</a:t>
            </a:r>
            <a:r>
              <a:rPr lang="en-US" sz="2400" i="1" dirty="0"/>
              <a:t>(t) </a:t>
            </a:r>
            <a:r>
              <a:rPr lang="en-US" sz="2400" dirty="0"/>
              <a:t>applied to a </a:t>
            </a:r>
            <a:r>
              <a:rPr lang="en-US" sz="2400" dirty="0" err="1"/>
              <a:t>bandpass</a:t>
            </a:r>
            <a:r>
              <a:rPr lang="en-US" sz="2400" dirty="0"/>
              <a:t> system with transfer function </a:t>
            </a:r>
            <a:r>
              <a:rPr lang="en-US" sz="2400" i="1" dirty="0" err="1"/>
              <a:t>H</a:t>
            </a:r>
            <a:r>
              <a:rPr lang="en-US" sz="2400" i="1" baseline="-25000" dirty="0" err="1"/>
              <a:t>bp</a:t>
            </a:r>
            <a:r>
              <a:rPr lang="en-US" sz="2400" i="1" dirty="0"/>
              <a:t>( f ) </a:t>
            </a:r>
            <a:r>
              <a:rPr lang="en-US" sz="2400" dirty="0"/>
              <a:t>produces the </a:t>
            </a:r>
            <a:r>
              <a:rPr lang="en-US" sz="2400" dirty="0" err="1"/>
              <a:t>bandpass</a:t>
            </a:r>
            <a:r>
              <a:rPr lang="en-US" sz="2400" dirty="0"/>
              <a:t> output </a:t>
            </a:r>
            <a:r>
              <a:rPr lang="en-US" sz="2400" i="1" dirty="0" err="1"/>
              <a:t>y</a:t>
            </a:r>
            <a:r>
              <a:rPr lang="en-US" sz="2400" i="1" baseline="-25000" dirty="0" err="1"/>
              <a:t>bp</a:t>
            </a:r>
            <a:r>
              <a:rPr lang="en-US" sz="2400" i="1" dirty="0"/>
              <a:t>(t</a:t>
            </a:r>
            <a:r>
              <a:rPr lang="en-US" sz="2400" i="1" dirty="0" smtClean="0"/>
              <a:t>)</a:t>
            </a:r>
          </a:p>
          <a:p>
            <a:endParaRPr lang="en-US" sz="2400" i="1" dirty="0"/>
          </a:p>
          <a:p>
            <a:endParaRPr lang="en-US" sz="2400" i="1" dirty="0" smtClean="0"/>
          </a:p>
        </p:txBody>
      </p:sp>
      <p:pic>
        <p:nvPicPr>
          <p:cNvPr id="4" name="Picture 3"/>
          <p:cNvPicPr>
            <a:picLocks noChangeAspect="1"/>
          </p:cNvPicPr>
          <p:nvPr/>
        </p:nvPicPr>
        <p:blipFill>
          <a:blip r:embed="rId2"/>
          <a:stretch>
            <a:fillRect/>
          </a:stretch>
        </p:blipFill>
        <p:spPr>
          <a:xfrm>
            <a:off x="713379" y="2438400"/>
            <a:ext cx="7717242" cy="1277635"/>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3200" y="3795515"/>
            <a:ext cx="6175864" cy="2833885"/>
          </a:xfrm>
          <a:prstGeom prst="rect">
            <a:avLst/>
          </a:prstGeom>
        </p:spPr>
      </p:pic>
      <p:sp>
        <p:nvSpPr>
          <p:cNvPr id="6" name="Rectangle 5"/>
          <p:cNvSpPr/>
          <p:nvPr/>
        </p:nvSpPr>
        <p:spPr>
          <a:xfrm>
            <a:off x="328715" y="3612953"/>
            <a:ext cx="2310706" cy="3046988"/>
          </a:xfrm>
          <a:prstGeom prst="rect">
            <a:avLst/>
          </a:prstGeom>
        </p:spPr>
        <p:txBody>
          <a:bodyPr wrap="square">
            <a:spAutoFit/>
          </a:bodyPr>
          <a:lstStyle/>
          <a:p>
            <a:r>
              <a:rPr lang="en-US" sz="2400" dirty="0"/>
              <a:t>The simplest </a:t>
            </a:r>
            <a:r>
              <a:rPr lang="en-US" sz="2400" dirty="0" err="1"/>
              <a:t>bandpass</a:t>
            </a:r>
            <a:r>
              <a:rPr lang="en-US" sz="2400" dirty="0"/>
              <a:t> system is the parallel resonant or tuned circuit represented</a:t>
            </a:r>
            <a:br>
              <a:rPr lang="en-US" sz="2400" dirty="0"/>
            </a:br>
            <a:endParaRPr lang="en-US" sz="2400" dirty="0"/>
          </a:p>
        </p:txBody>
      </p:sp>
    </p:spTree>
    <p:extLst>
      <p:ext uri="{BB962C8B-B14F-4D97-AF65-F5344CB8AC3E}">
        <p14:creationId xmlns:p14="http://schemas.microsoft.com/office/powerpoint/2010/main" val="2603421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Bandpass</a:t>
            </a:r>
            <a:r>
              <a:rPr lang="en-US" dirty="0" smtClean="0"/>
              <a:t> transmission system</a:t>
            </a:r>
            <a:endParaRPr lang="en-US" dirty="0"/>
          </a:p>
        </p:txBody>
      </p:sp>
      <p:sp>
        <p:nvSpPr>
          <p:cNvPr id="3" name="Content Placeholder 2"/>
          <p:cNvSpPr>
            <a:spLocks noGrp="1"/>
          </p:cNvSpPr>
          <p:nvPr>
            <p:ph idx="1"/>
          </p:nvPr>
        </p:nvSpPr>
        <p:spPr>
          <a:xfrm>
            <a:off x="201021" y="1390524"/>
            <a:ext cx="8229600" cy="4525963"/>
          </a:xfrm>
        </p:spPr>
        <p:txBody>
          <a:bodyPr/>
          <a:lstStyle/>
          <a:p>
            <a:r>
              <a:rPr lang="en-US" sz="2400" dirty="0"/>
              <a:t>The simplest </a:t>
            </a:r>
            <a:r>
              <a:rPr lang="en-US" sz="2400" dirty="0" err="1"/>
              <a:t>bandpass</a:t>
            </a:r>
            <a:r>
              <a:rPr lang="en-US" sz="2400" dirty="0"/>
              <a:t> system is the parallel resonant or tuned circuit represented</a:t>
            </a:r>
            <a:br>
              <a:rPr lang="en-US" sz="2400" dirty="0"/>
            </a:br>
            <a:endParaRPr lang="en-US" sz="2400" dirty="0"/>
          </a:p>
          <a:p>
            <a:endParaRPr lang="en-US" sz="2400" i="1" dirty="0" smtClean="0"/>
          </a:p>
        </p:txBody>
      </p:sp>
      <p:pic>
        <p:nvPicPr>
          <p:cNvPr id="7" name="Picture 6"/>
          <p:cNvPicPr>
            <a:picLocks noChangeAspect="1"/>
          </p:cNvPicPr>
          <p:nvPr/>
        </p:nvPicPr>
        <p:blipFill rotWithShape="1">
          <a:blip r:embed="rId3"/>
          <a:srcRect t="26262" r="61124" b="39394"/>
          <a:stretch/>
        </p:blipFill>
        <p:spPr>
          <a:xfrm>
            <a:off x="4180275" y="2286000"/>
            <a:ext cx="4253394" cy="1724177"/>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922219" y="2564004"/>
                <a:ext cx="2901628" cy="9862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𝐻</m:t>
                      </m:r>
                      <m:r>
                        <a:rPr lang="en-US" sz="2000" i="0">
                          <a:latin typeface="Cambria Math" panose="02040503050406030204" pitchFamily="18" charset="0"/>
                        </a:rPr>
                        <m:t>(</m:t>
                      </m:r>
                      <m:r>
                        <a:rPr lang="en-US" sz="2000" i="1">
                          <a:latin typeface="Cambria Math" panose="02040503050406030204" pitchFamily="18" charset="0"/>
                        </a:rPr>
                        <m:t>𝑓</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1+</m:t>
                          </m:r>
                          <m:r>
                            <a:rPr lang="en-US" sz="2000" i="1">
                              <a:latin typeface="Cambria Math" panose="02040503050406030204" pitchFamily="18" charset="0"/>
                            </a:rPr>
                            <m:t>𝑗𝑄</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𝑓</m:t>
                                  </m:r>
                                </m:num>
                                <m:den>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𝑜</m:t>
                                      </m:r>
                                    </m:sub>
                                  </m:sSub>
                                </m:den>
                              </m:f>
                              <m:r>
                                <a:rPr lang="en-US" sz="2000" i="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𝑜</m:t>
                                      </m:r>
                                    </m:sub>
                                  </m:sSub>
                                </m:num>
                                <m:den>
                                  <m:r>
                                    <a:rPr lang="en-US" sz="2000" i="1">
                                      <a:latin typeface="Cambria Math" panose="02040503050406030204" pitchFamily="18" charset="0"/>
                                    </a:rPr>
                                    <m:t>𝑓</m:t>
                                  </m:r>
                                </m:den>
                              </m:f>
                            </m:e>
                          </m:d>
                        </m:den>
                      </m:f>
                    </m:oMath>
                  </m:oMathPara>
                </a14:m>
                <a:endParaRPr lang="en-US" sz="2000" dirty="0"/>
              </a:p>
            </p:txBody>
          </p:sp>
        </mc:Choice>
        <mc:Fallback xmlns="">
          <p:sp>
            <p:nvSpPr>
              <p:cNvPr id="8" name="Rectangle 7"/>
              <p:cNvSpPr>
                <a:spLocks noRot="1" noChangeAspect="1" noMove="1" noResize="1" noEditPoints="1" noAdjustHandles="1" noChangeArrowheads="1" noChangeShapeType="1" noTextEdit="1"/>
              </p:cNvSpPr>
              <p:nvPr/>
            </p:nvSpPr>
            <p:spPr>
              <a:xfrm>
                <a:off x="922219" y="2564004"/>
                <a:ext cx="2901628" cy="986232"/>
              </a:xfrm>
              <a:prstGeom prst="rect">
                <a:avLst/>
              </a:prstGeom>
              <a:blipFill>
                <a:blip r:embed="rId4"/>
                <a:stretch>
                  <a:fillRect/>
                </a:stretch>
              </a:blipFill>
            </p:spPr>
            <p:txBody>
              <a:bodyPr/>
              <a:lstStyle/>
              <a:p>
                <a:r>
                  <a:rPr lang="en-US">
                    <a:noFill/>
                  </a:rPr>
                  <a:t> </a:t>
                </a:r>
              </a:p>
            </p:txBody>
          </p:sp>
        </mc:Fallback>
      </mc:AlternateContent>
      <p:sp>
        <p:nvSpPr>
          <p:cNvPr id="9" name="TextBox 8"/>
          <p:cNvSpPr txBox="1"/>
          <p:nvPr/>
        </p:nvSpPr>
        <p:spPr>
          <a:xfrm>
            <a:off x="457200" y="4010177"/>
            <a:ext cx="8131457" cy="369332"/>
          </a:xfrm>
          <a:prstGeom prst="rect">
            <a:avLst/>
          </a:prstGeom>
          <a:noFill/>
        </p:spPr>
        <p:txBody>
          <a:bodyPr wrap="none" rtlCol="0">
            <a:spAutoFit/>
          </a:bodyPr>
          <a:lstStyle/>
          <a:p>
            <a:r>
              <a:rPr lang="en-US" dirty="0" smtClean="0"/>
              <a:t>Where </a:t>
            </a:r>
            <a:r>
              <a:rPr lang="en-US" dirty="0" err="1" smtClean="0"/>
              <a:t>fo</a:t>
            </a:r>
            <a:r>
              <a:rPr lang="en-US" dirty="0" smtClean="0"/>
              <a:t> is the resonant freq. and Q is the quality factor. These are related by </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922219" y="4397797"/>
                <a:ext cx="1853136" cy="1999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𝑜</m:t>
                                </m:r>
                              </m:sub>
                            </m:sSub>
                            <m:r>
                              <a:rPr lang="en-US" sz="2400" i="0">
                                <a:latin typeface="Cambria Math" panose="02040503050406030204" pitchFamily="18" charset="0"/>
                              </a:rPr>
                              <m:t>=</m:t>
                            </m:r>
                            <m:f>
                              <m:fPr>
                                <m:ctrlPr>
                                  <a:rPr lang="en-US" sz="2400" i="1">
                                    <a:latin typeface="Cambria Math" panose="02040503050406030204" pitchFamily="18" charset="0"/>
                                  </a:rPr>
                                </m:ctrlPr>
                              </m:fPr>
                              <m:num>
                                <m:r>
                                  <a:rPr lang="en-US" sz="2400" i="0">
                                    <a:latin typeface="Cambria Math" panose="02040503050406030204" pitchFamily="18" charset="0"/>
                                  </a:rPr>
                                  <m:t>1</m:t>
                                </m:r>
                              </m:num>
                              <m:den>
                                <m:r>
                                  <a:rPr lang="en-US" sz="2400" i="0">
                                    <a:latin typeface="Cambria Math" panose="02040503050406030204" pitchFamily="18" charset="0"/>
                                  </a:rPr>
                                  <m:t>2</m:t>
                                </m:r>
                                <m:r>
                                  <a:rPr lang="en-US" sz="2400" i="1">
                                    <a:latin typeface="Cambria Math" panose="02040503050406030204" pitchFamily="18" charset="0"/>
                                  </a:rPr>
                                  <m:t>𝜋</m:t>
                                </m:r>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𝐿𝐶</m:t>
                                    </m:r>
                                  </m:e>
                                </m:rad>
                              </m:den>
                            </m:f>
                          </m:e>
                        </m:mr>
                        <m:mr>
                          <m:e>
                            <m:r>
                              <a:rPr lang="en-US" sz="2400" i="1">
                                <a:latin typeface="Cambria Math" panose="02040503050406030204" pitchFamily="18" charset="0"/>
                              </a:rPr>
                              <m:t>𝑄</m:t>
                            </m:r>
                            <m:r>
                              <a:rPr lang="en-US" sz="2400" i="0">
                                <a:latin typeface="Cambria Math" panose="02040503050406030204" pitchFamily="18" charset="0"/>
                              </a:rPr>
                              <m:t>=</m:t>
                            </m:r>
                            <m:r>
                              <a:rPr lang="en-US" sz="2400" i="1">
                                <a:latin typeface="Cambria Math" panose="02040503050406030204" pitchFamily="18" charset="0"/>
                              </a:rPr>
                              <m:t>𝑅</m:t>
                            </m:r>
                            <m:rad>
                              <m:radPr>
                                <m:degHide m:val="on"/>
                                <m:ctrlPr>
                                  <a:rPr lang="en-US" sz="2400" i="1">
                                    <a:latin typeface="Cambria Math" panose="02040503050406030204" pitchFamily="18" charset="0"/>
                                  </a:rPr>
                                </m:ctrlPr>
                              </m:radPr>
                              <m:deg/>
                              <m:e>
                                <m:f>
                                  <m:fPr>
                                    <m:ctrlPr>
                                      <a:rPr lang="en-US" sz="2400" i="1">
                                        <a:latin typeface="Cambria Math" panose="02040503050406030204" pitchFamily="18" charset="0"/>
                                      </a:rPr>
                                    </m:ctrlPr>
                                  </m:fPr>
                                  <m:num>
                                    <m:r>
                                      <a:rPr lang="en-US" sz="2400" i="1">
                                        <a:latin typeface="Cambria Math" panose="02040503050406030204" pitchFamily="18" charset="0"/>
                                      </a:rPr>
                                      <m:t>𝐶</m:t>
                                    </m:r>
                                  </m:num>
                                  <m:den>
                                    <m:r>
                                      <a:rPr lang="en-US" sz="2400" i="1">
                                        <a:latin typeface="Cambria Math" panose="02040503050406030204" pitchFamily="18" charset="0"/>
                                      </a:rPr>
                                      <m:t>𝐿</m:t>
                                    </m:r>
                                  </m:den>
                                </m:f>
                              </m:e>
                            </m:rad>
                          </m:e>
                        </m:mr>
                      </m:m>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922219" y="4397797"/>
                <a:ext cx="1853136" cy="19995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605528" y="5410781"/>
                <a:ext cx="2400016" cy="849463"/>
              </a:xfrm>
              <a:prstGeom prst="rect">
                <a:avLst/>
              </a:prstGeom>
              <a:ln>
                <a:solidFill>
                  <a:srgbClr val="00B05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𝑢</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𝑙</m:t>
                          </m:r>
                        </m:sub>
                      </m:sSub>
                      <m:r>
                        <a:rPr lang="en-US" sz="2400" i="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𝑜</m:t>
                              </m:r>
                            </m:sub>
                          </m:sSub>
                        </m:num>
                        <m:den>
                          <m:r>
                            <a:rPr lang="en-US" sz="2400" i="1">
                              <a:latin typeface="Cambria Math" panose="02040503050406030204" pitchFamily="18" charset="0"/>
                            </a:rPr>
                            <m:t>𝑄</m:t>
                          </m:r>
                        </m:den>
                      </m:f>
                    </m:oMath>
                  </m:oMathPara>
                </a14:m>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605528" y="5410781"/>
                <a:ext cx="2400016" cy="849463"/>
              </a:xfrm>
              <a:prstGeom prst="rect">
                <a:avLst/>
              </a:prstGeom>
              <a:blipFill>
                <a:blip r:embed="rId6"/>
                <a:stretch>
                  <a:fillRect/>
                </a:stretch>
              </a:blipFill>
              <a:ln>
                <a:solidFill>
                  <a:srgbClr val="00B050"/>
                </a:solidFill>
              </a:ln>
            </p:spPr>
            <p:txBody>
              <a:bodyPr/>
              <a:lstStyle/>
              <a:p>
                <a:r>
                  <a:rPr lang="en-US">
                    <a:noFill/>
                  </a:rPr>
                  <a:t> </a:t>
                </a:r>
              </a:p>
            </p:txBody>
          </p:sp>
        </mc:Fallback>
      </mc:AlternateContent>
      <p:sp>
        <p:nvSpPr>
          <p:cNvPr id="12" name="TextBox 11"/>
          <p:cNvSpPr txBox="1"/>
          <p:nvPr/>
        </p:nvSpPr>
        <p:spPr>
          <a:xfrm>
            <a:off x="3805560" y="4606783"/>
            <a:ext cx="4625062" cy="646331"/>
          </a:xfrm>
          <a:prstGeom prst="rect">
            <a:avLst/>
          </a:prstGeom>
          <a:noFill/>
        </p:spPr>
        <p:txBody>
          <a:bodyPr wrap="square" rtlCol="0">
            <a:spAutoFit/>
          </a:bodyPr>
          <a:lstStyle/>
          <a:p>
            <a:r>
              <a:rPr lang="en-US" dirty="0" smtClean="0">
                <a:solidFill>
                  <a:srgbClr val="00B050"/>
                </a:solidFill>
              </a:rPr>
              <a:t>The 3 dB bandwidth between the lower and upper cutoff frequencies</a:t>
            </a:r>
            <a:endParaRPr lang="en-US" dirty="0">
              <a:solidFill>
                <a:srgbClr val="00B050"/>
              </a:solidFill>
            </a:endParaRPr>
          </a:p>
        </p:txBody>
      </p:sp>
    </p:spTree>
    <p:extLst>
      <p:ext uri="{BB962C8B-B14F-4D97-AF65-F5344CB8AC3E}">
        <p14:creationId xmlns:p14="http://schemas.microsoft.com/office/powerpoint/2010/main" val="880964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AM Detailed power calculation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906963"/>
              </a:xfrm>
            </p:spPr>
            <p:txBody>
              <a:bodyPr/>
              <a:lstStyle/>
              <a:p>
                <a:pPr marL="0" indent="0">
                  <a:buNone/>
                </a:pPr>
                <a14:m>
                  <m:oMathPara xmlns:m="http://schemas.openxmlformats.org/officeDocument/2006/math">
                    <m:oMathParaPr>
                      <m:jc m:val="centerGroup"/>
                    </m:oMathParaPr>
                    <m:oMath xmlns:m="http://schemas.openxmlformats.org/officeDocument/2006/math">
                      <m:d>
                        <m:dPr>
                          <m:begChr m:val=""/>
                          <m:ctrlPr>
                            <a:rPr lang="en-US" sz="2000" i="1">
                              <a:latin typeface="Cambria Math" panose="02040503050406030204" pitchFamily="18" charset="0"/>
                            </a:rPr>
                          </m:ctrlPr>
                        </m:dPr>
                        <m:e>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r>
                                    <a:rPr lang="en-US" sz="200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e>
                              </m:d>
                            </m:e>
                          </m:d>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r>
                                    <a:rPr lang="en-US" sz="2000">
                                      <a:latin typeface="Cambria Math" panose="02040503050406030204" pitchFamily="18" charset="0"/>
                                    </a:rPr>
                                    <m:t>1+</m:t>
                                  </m:r>
                                  <m:r>
                                    <a:rPr lang="en-US" sz="2000" i="1">
                                      <a:latin typeface="Cambria Math" panose="02040503050406030204" pitchFamily="18" charset="0"/>
                                    </a:rPr>
                                    <m:t>𝜇</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e>
                              </m:d>
                            </m:e>
                          </m:d>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e>
                      </m:d>
                    </m:oMath>
                  </m:oMathPara>
                </a14:m>
                <a:endParaRPr lang="en-US" sz="2000" b="1" dirty="0" smtClean="0"/>
              </a:p>
              <a:p>
                <a:pPr marL="0" indent="0">
                  <a:buNone/>
                </a:pPr>
                <a:r>
                  <a:rPr lang="en-US" sz="2000" dirty="0" smtClean="0"/>
                  <a:t>Expanding</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𝜇</m:t>
                          </m:r>
                        </m:num>
                        <m:den>
                          <m:r>
                            <a:rPr lang="en-US" sz="2000">
                              <a:latin typeface="Cambria Math" panose="02040503050406030204" pitchFamily="18" charset="0"/>
                            </a:rPr>
                            <m:t>2</m:t>
                          </m:r>
                        </m:den>
                      </m:f>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e>
                      </m:d>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𝜇</m:t>
                          </m:r>
                        </m:num>
                        <m:den>
                          <m:r>
                            <a:rPr lang="en-US" sz="2000">
                              <a:latin typeface="Cambria Math" panose="02040503050406030204" pitchFamily="18" charset="0"/>
                            </a:rPr>
                            <m:t>2</m:t>
                          </m:r>
                        </m:den>
                      </m:f>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e>
                      </m:d>
                    </m:oMath>
                  </m:oMathPara>
                </a14:m>
                <a:endParaRPr lang="en-US" sz="2000" dirty="0"/>
              </a:p>
              <a:p>
                <a:pPr marL="0" indent="0">
                  <a:buNone/>
                </a:pPr>
                <a:r>
                  <a:rPr lang="en-US" sz="2000" dirty="0" smtClean="0"/>
                  <a:t>Carrier power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906963"/>
              </a:xfrm>
              <a:blipFill>
                <a:blip r:embed="rId3"/>
                <a:stretch>
                  <a:fillRect l="-741" t="-10186"/>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667000" y="3276600"/>
            <a:ext cx="4975041" cy="3369174"/>
          </a:xfrm>
          <a:prstGeom prst="rect">
            <a:avLst/>
          </a:prstGeom>
        </p:spPr>
      </p:pic>
    </p:spTree>
    <p:extLst>
      <p:ext uri="{BB962C8B-B14F-4D97-AF65-F5344CB8AC3E}">
        <p14:creationId xmlns:p14="http://schemas.microsoft.com/office/powerpoint/2010/main" val="1761525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Virtues and limitation of Conventional AM</a:t>
            </a:r>
            <a:endParaRPr lang="en-US" sz="3200" dirty="0"/>
          </a:p>
        </p:txBody>
      </p:sp>
      <p:sp>
        <p:nvSpPr>
          <p:cNvPr id="3" name="Content Placeholder 2"/>
          <p:cNvSpPr>
            <a:spLocks noGrp="1"/>
          </p:cNvSpPr>
          <p:nvPr>
            <p:ph idx="1"/>
          </p:nvPr>
        </p:nvSpPr>
        <p:spPr>
          <a:xfrm>
            <a:off x="457200" y="990600"/>
            <a:ext cx="8229600" cy="5135563"/>
          </a:xfrm>
        </p:spPr>
        <p:txBody>
          <a:bodyPr>
            <a:normAutofit/>
          </a:bodyPr>
          <a:lstStyle/>
          <a:p>
            <a:r>
              <a:rPr lang="en-US" dirty="0" smtClean="0"/>
              <a:t>Generation and detection is very easy</a:t>
            </a:r>
          </a:p>
          <a:p>
            <a:r>
              <a:rPr lang="en-US" dirty="0" smtClean="0"/>
              <a:t>It is very cheap to build.</a:t>
            </a:r>
          </a:p>
          <a:p>
            <a:r>
              <a:rPr lang="en-US" dirty="0" smtClean="0"/>
              <a:t>AM is wasteful of power</a:t>
            </a:r>
          </a:p>
          <a:p>
            <a:pPr lvl="1"/>
            <a:r>
              <a:rPr lang="en-US" dirty="0" smtClean="0"/>
              <a:t>Due to transmission of carrier wave which is independent of intelligent signal</a:t>
            </a:r>
          </a:p>
          <a:p>
            <a:r>
              <a:rPr lang="en-US" dirty="0" smtClean="0"/>
              <a:t>AM is wasteful of bandwidth</a:t>
            </a:r>
          </a:p>
          <a:p>
            <a:pPr lvl="1"/>
            <a:r>
              <a:rPr lang="en-US" dirty="0" smtClean="0"/>
              <a:t>The transmission of both upper and lower sideband which are uniquely related by virtue of their symmetry about the fc, one can be determined from the other.</a:t>
            </a:r>
            <a:endParaRPr lang="en-US" dirty="0"/>
          </a:p>
        </p:txBody>
      </p:sp>
    </p:spTree>
    <p:extLst>
      <p:ext uri="{BB962C8B-B14F-4D97-AF65-F5344CB8AC3E}">
        <p14:creationId xmlns:p14="http://schemas.microsoft.com/office/powerpoint/2010/main" val="2724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 of AM waves</a:t>
            </a:r>
            <a:endParaRPr lang="en-US" dirty="0"/>
          </a:p>
        </p:txBody>
      </p:sp>
      <p:sp>
        <p:nvSpPr>
          <p:cNvPr id="3" name="Content Placeholder 2"/>
          <p:cNvSpPr>
            <a:spLocks noGrp="1"/>
          </p:cNvSpPr>
          <p:nvPr>
            <p:ph idx="1"/>
          </p:nvPr>
        </p:nvSpPr>
        <p:spPr>
          <a:xfrm>
            <a:off x="457200" y="1219200"/>
            <a:ext cx="8229600" cy="5181600"/>
          </a:xfrm>
        </p:spPr>
        <p:txBody>
          <a:bodyPr>
            <a:normAutofit fontScale="92500"/>
          </a:bodyPr>
          <a:lstStyle/>
          <a:p>
            <a:r>
              <a:rPr lang="en-US" sz="3600" dirty="0" smtClean="0"/>
              <a:t>AM wave generation requires two basic methods</a:t>
            </a:r>
          </a:p>
          <a:p>
            <a:pPr lvl="1"/>
            <a:r>
              <a:rPr lang="en-US" sz="3200" dirty="0" smtClean="0"/>
              <a:t>Square-Law modulator</a:t>
            </a:r>
          </a:p>
          <a:p>
            <a:pPr lvl="1"/>
            <a:r>
              <a:rPr lang="en-US" sz="3200" dirty="0" smtClean="0"/>
              <a:t>Switching modulator</a:t>
            </a:r>
          </a:p>
          <a:p>
            <a:pPr lvl="1"/>
            <a:endParaRPr lang="en-US" sz="3200" dirty="0" smtClean="0"/>
          </a:p>
          <a:p>
            <a:r>
              <a:rPr lang="en-US" sz="3600" dirty="0" smtClean="0">
                <a:solidFill>
                  <a:schemeClr val="tx1">
                    <a:lumMod val="50000"/>
                    <a:lumOff val="50000"/>
                  </a:schemeClr>
                </a:solidFill>
              </a:rPr>
              <a:t>Others</a:t>
            </a:r>
          </a:p>
          <a:p>
            <a:pPr lvl="1"/>
            <a:r>
              <a:rPr lang="en-US" sz="3200" dirty="0" smtClean="0">
                <a:solidFill>
                  <a:schemeClr val="tx1">
                    <a:lumMod val="50000"/>
                    <a:lumOff val="50000"/>
                  </a:schemeClr>
                </a:solidFill>
              </a:rPr>
              <a:t>Balanced modulator (Square Law variant)</a:t>
            </a:r>
          </a:p>
          <a:p>
            <a:pPr lvl="1"/>
            <a:r>
              <a:rPr lang="en-US" sz="3200" dirty="0" smtClean="0">
                <a:solidFill>
                  <a:schemeClr val="tx1">
                    <a:lumMod val="50000"/>
                    <a:lumOff val="50000"/>
                  </a:schemeClr>
                </a:solidFill>
              </a:rPr>
              <a:t>Ring Modulator (Switching variant)</a:t>
            </a:r>
          </a:p>
          <a:p>
            <a:pPr lvl="1"/>
            <a:r>
              <a:rPr lang="en-US" sz="3200" dirty="0" err="1" smtClean="0">
                <a:solidFill>
                  <a:schemeClr val="tx1">
                    <a:lumMod val="50000"/>
                    <a:lumOff val="50000"/>
                  </a:schemeClr>
                </a:solidFill>
              </a:rPr>
              <a:t>etc</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1575396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Square-law modulator</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www.allsyllabus.com/aj/note/EEE/Analog_Communication/Unit2/Amplitude%20Modulators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11694"/>
          <a:stretch/>
        </p:blipFill>
        <p:spPr bwMode="auto">
          <a:xfrm>
            <a:off x="681037" y="1843881"/>
            <a:ext cx="7781925" cy="356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018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Square-law modulator</a:t>
            </a:r>
            <a:endParaRPr lang="en-US" dirty="0"/>
          </a:p>
        </p:txBody>
      </p:sp>
      <p:sp>
        <p:nvSpPr>
          <p:cNvPr id="3" name="Content Placeholder 2"/>
          <p:cNvSpPr>
            <a:spLocks noGrp="1"/>
          </p:cNvSpPr>
          <p:nvPr>
            <p:ph idx="1"/>
          </p:nvPr>
        </p:nvSpPr>
        <p:spPr>
          <a:xfrm>
            <a:off x="457200" y="990600"/>
            <a:ext cx="8229600" cy="5135563"/>
          </a:xfrm>
        </p:spPr>
        <p:txBody>
          <a:bodyPr/>
          <a:lstStyle/>
          <a:p>
            <a:r>
              <a:rPr lang="en-US" sz="2800" dirty="0" smtClean="0"/>
              <a:t>Square-law modulator consist of </a:t>
            </a:r>
          </a:p>
          <a:p>
            <a:pPr lvl="1"/>
            <a:r>
              <a:rPr lang="en-US" sz="2400" b="1" dirty="0" smtClean="0"/>
              <a:t>Summer</a:t>
            </a:r>
            <a:r>
              <a:rPr lang="en-US" sz="2400" dirty="0" smtClean="0"/>
              <a:t>: It adds the carrier and the modulating signal</a:t>
            </a:r>
          </a:p>
          <a:p>
            <a:pPr lvl="1"/>
            <a:r>
              <a:rPr lang="en-US" sz="2400" b="1" dirty="0" smtClean="0"/>
              <a:t>Non-linear device:</a:t>
            </a:r>
            <a:r>
              <a:rPr lang="en-US" sz="2400" dirty="0" smtClean="0"/>
              <a:t> a device with non-linear </a:t>
            </a:r>
            <a:r>
              <a:rPr lang="en-US" sz="2400" dirty="0" err="1" smtClean="0"/>
              <a:t>i</a:t>
            </a:r>
            <a:r>
              <a:rPr lang="en-US" sz="2400" dirty="0" smtClean="0"/>
              <a:t>/p –o/p relation</a:t>
            </a:r>
          </a:p>
          <a:p>
            <a:pPr lvl="1"/>
            <a:r>
              <a:rPr lang="en-US" sz="2400" b="1" dirty="0" smtClean="0"/>
              <a:t>Band-pass filter (BPF)</a:t>
            </a:r>
            <a:r>
              <a:rPr lang="en-US" sz="2400" dirty="0" smtClean="0"/>
              <a:t>: This extract the deserved signal from the modulator product</a:t>
            </a:r>
          </a:p>
          <a:p>
            <a:r>
              <a:rPr lang="en-US" sz="2800" dirty="0" smtClean="0"/>
              <a:t>The total </a:t>
            </a:r>
            <a:r>
              <a:rPr lang="en-US" sz="2800" dirty="0" err="1" smtClean="0"/>
              <a:t>i</a:t>
            </a:r>
            <a:r>
              <a:rPr lang="en-US" sz="2800" dirty="0" smtClean="0"/>
              <a:t>/p signal is </a:t>
            </a:r>
            <a:endParaRPr lang="en-US" sz="2800" dirty="0"/>
          </a:p>
        </p:txBody>
      </p:sp>
      <p:pic>
        <p:nvPicPr>
          <p:cNvPr id="4" name="Picture 2" descr="http://www.allsyllabus.com/aj/note/EEE/Analog_Communication/Unit2/Amplitude%20Modulators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11531" b="13093"/>
          <a:stretch/>
        </p:blipFill>
        <p:spPr bwMode="auto">
          <a:xfrm>
            <a:off x="4267200" y="4267200"/>
            <a:ext cx="4702302" cy="239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7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Square-law modulator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410200"/>
              </a:xfrm>
            </p:spPr>
            <p:txBody>
              <a:bodyPr/>
              <a:lstStyle/>
              <a:p>
                <a:r>
                  <a:rPr lang="en-US" sz="2800" dirty="0" smtClean="0"/>
                  <a:t>Nonlinear device:- When </a:t>
                </a:r>
                <a:r>
                  <a:rPr lang="en-US" sz="2800" dirty="0"/>
                  <a:t>the output of a device is not directly proportional to input throughout the operation, the device is said to be non-linear. </a:t>
                </a:r>
                <a:endParaRPr lang="en-US" sz="2800" dirty="0" smtClean="0"/>
              </a:p>
              <a:p>
                <a:r>
                  <a:rPr lang="en-US" sz="2800" dirty="0" smtClean="0"/>
                  <a:t>The </a:t>
                </a:r>
                <a:r>
                  <a:rPr lang="en-US" sz="2800" dirty="0"/>
                  <a:t>Input-Output relation of a non-linear device can be expressed </a:t>
                </a:r>
                <a:r>
                  <a:rPr lang="en-US" sz="2800" dirty="0" smtClean="0"/>
                  <a:t>as</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𝑜</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𝑜</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𝑖𝑛</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2</m:t>
                          </m:r>
                        </m:sub>
                      </m:sSub>
                      <m:sSubSup>
                        <m:sSubSupPr>
                          <m:ctrlPr>
                            <a:rPr lang="en-US" sz="2800" i="1">
                              <a:latin typeface="Cambria Math" panose="02040503050406030204" pitchFamily="18" charset="0"/>
                            </a:rPr>
                          </m:ctrlPr>
                        </m:sSubSupPr>
                        <m:e>
                          <m:r>
                            <a:rPr lang="en-US" sz="2800" i="1">
                              <a:latin typeface="Cambria Math" panose="02040503050406030204" pitchFamily="18" charset="0"/>
                            </a:rPr>
                            <m:t>𝑉</m:t>
                          </m:r>
                        </m:e>
                        <m:sub>
                          <m:r>
                            <a:rPr lang="en-US" sz="2800" i="1">
                              <a:latin typeface="Cambria Math" panose="02040503050406030204" pitchFamily="18" charset="0"/>
                            </a:rPr>
                            <m:t>𝑖𝑛</m:t>
                          </m:r>
                        </m:sub>
                        <m:sup>
                          <m:r>
                            <a:rPr lang="en-US" sz="2800">
                              <a:latin typeface="Cambria Math" panose="02040503050406030204" pitchFamily="18" charset="0"/>
                            </a:rPr>
                            <m:t>2</m:t>
                          </m:r>
                        </m:sup>
                      </m:sSubSup>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3</m:t>
                          </m:r>
                        </m:sub>
                      </m:sSub>
                      <m:sSubSup>
                        <m:sSubSupPr>
                          <m:ctrlPr>
                            <a:rPr lang="en-US" sz="2800" i="1">
                              <a:latin typeface="Cambria Math" panose="02040503050406030204" pitchFamily="18" charset="0"/>
                            </a:rPr>
                          </m:ctrlPr>
                        </m:sSubSupPr>
                        <m:e>
                          <m:r>
                            <a:rPr lang="en-US" sz="2800" i="1">
                              <a:latin typeface="Cambria Math" panose="02040503050406030204" pitchFamily="18" charset="0"/>
                            </a:rPr>
                            <m:t>𝑉</m:t>
                          </m:r>
                        </m:e>
                        <m:sub>
                          <m:r>
                            <a:rPr lang="en-US" sz="2800" i="1">
                              <a:latin typeface="Cambria Math" panose="02040503050406030204" pitchFamily="18" charset="0"/>
                            </a:rPr>
                            <m:t>𝑖𝑛</m:t>
                          </m:r>
                        </m:sub>
                        <m:sup>
                          <m:r>
                            <a:rPr lang="en-US" sz="2800">
                              <a:latin typeface="Cambria Math" panose="02040503050406030204" pitchFamily="18" charset="0"/>
                            </a:rPr>
                            <m:t>3</m:t>
                          </m:r>
                        </m:sup>
                      </m:sSubSup>
                      <m:r>
                        <a:rPr lang="en-US" sz="2800">
                          <a:latin typeface="Cambria Math" panose="02040503050406030204" pitchFamily="18" charset="0"/>
                        </a:rPr>
                        <m:t>+...</m:t>
                      </m:r>
                    </m:oMath>
                  </m:oMathPara>
                </a14:m>
                <a:endParaRPr lang="en-US" sz="2800" dirty="0"/>
              </a:p>
              <a:p>
                <a:r>
                  <a:rPr lang="en-US" sz="2800" dirty="0" smtClean="0"/>
                  <a:t>When the input is very small, the higher power terms can be neglected, hence</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𝑜</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𝑜</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𝑖𝑛</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a:latin typeface="Cambria Math" panose="02040503050406030204" pitchFamily="18" charset="0"/>
                            </a:rPr>
                            <m:t>2</m:t>
                          </m:r>
                        </m:sub>
                      </m:sSub>
                      <m:sSubSup>
                        <m:sSubSupPr>
                          <m:ctrlPr>
                            <a:rPr lang="en-US" sz="2800" i="1">
                              <a:latin typeface="Cambria Math" panose="02040503050406030204" pitchFamily="18" charset="0"/>
                            </a:rPr>
                          </m:ctrlPr>
                        </m:sSubSupPr>
                        <m:e>
                          <m:r>
                            <a:rPr lang="en-US" sz="2800" i="1">
                              <a:latin typeface="Cambria Math" panose="02040503050406030204" pitchFamily="18" charset="0"/>
                            </a:rPr>
                            <m:t>𝑉</m:t>
                          </m:r>
                        </m:e>
                        <m:sub>
                          <m:r>
                            <a:rPr lang="en-US" sz="2800" i="1">
                              <a:latin typeface="Cambria Math" panose="02040503050406030204" pitchFamily="18" charset="0"/>
                            </a:rPr>
                            <m:t>𝑖𝑛</m:t>
                          </m:r>
                        </m:sub>
                        <m:sup>
                          <m:r>
                            <a:rPr lang="en-US" sz="2800">
                              <a:latin typeface="Cambria Math" panose="02040503050406030204" pitchFamily="18" charset="0"/>
                            </a:rPr>
                            <m:t>2</m:t>
                          </m:r>
                        </m:sup>
                      </m:sSubSup>
                    </m:oMath>
                  </m:oMathPara>
                </a14:m>
                <a:endParaRPr lang="en-US" sz="2800" b="1" dirty="0" smtClean="0"/>
              </a:p>
              <a:p>
                <a:r>
                  <a:rPr lang="en-US" sz="2800" dirty="0"/>
                  <a:t>When the output is considered up to square of the </a:t>
                </a:r>
                <a:r>
                  <a:rPr lang="en-US" sz="2800" dirty="0" smtClean="0"/>
                  <a:t>input</a:t>
                </a:r>
                <a:r>
                  <a:rPr lang="en-US" sz="2800" dirty="0"/>
                  <a:t>, the device is called a square law </a:t>
                </a:r>
                <a:r>
                  <a:rPr lang="en-US" sz="2800" dirty="0" smtClean="0"/>
                  <a:t>device.</a:t>
                </a:r>
                <a:endParaRPr lang="en-US" sz="2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410200"/>
              </a:xfrm>
              <a:blipFill>
                <a:blip r:embed="rId3"/>
                <a:stretch>
                  <a:fillRect l="-1333" t="-1240" r="-2222" b="-5073"/>
                </a:stretch>
              </a:blipFill>
            </p:spPr>
            <p:txBody>
              <a:bodyPr/>
              <a:lstStyle/>
              <a:p>
                <a:r>
                  <a:rPr lang="en-US">
                    <a:noFill/>
                  </a:rPr>
                  <a:t> </a:t>
                </a:r>
              </a:p>
            </p:txBody>
          </p:sp>
        </mc:Fallback>
      </mc:AlternateContent>
    </p:spTree>
    <p:extLst>
      <p:ext uri="{BB962C8B-B14F-4D97-AF65-F5344CB8AC3E}">
        <p14:creationId xmlns:p14="http://schemas.microsoft.com/office/powerpoint/2010/main" val="7116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Square-law modulator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685800"/>
                <a:ext cx="8229600" cy="5135563"/>
              </a:xfrm>
            </p:spPr>
            <p:txBody>
              <a:bodyPr/>
              <a:lstStyle/>
              <a:p>
                <a:r>
                  <a:rPr lang="en-US" sz="2000" dirty="0" smtClean="0"/>
                  <a:t>Consider a nonlinear device to which a carrier </a:t>
                </a:r>
                <a14:m>
                  <m:oMath xmlns:m="http://schemas.openxmlformats.org/officeDocument/2006/math">
                    <m:r>
                      <a:rPr lang="en-US" sz="2000" i="1">
                        <a:latin typeface="Cambria Math" panose="02040503050406030204" pitchFamily="18" charset="0"/>
                      </a:rPr>
                      <m:t>𝑐</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b="0" i="0" smtClean="0">
                        <a:latin typeface="Cambria Math" panose="02040503050406030204" pitchFamily="18" charset="0"/>
                      </a:rPr>
                      <m:t>)</m:t>
                    </m:r>
                  </m:oMath>
                </a14:m>
                <a:r>
                  <a:rPr lang="en-US" sz="2000" dirty="0" smtClean="0"/>
                  <a:t> and info signal </a:t>
                </a:r>
                <a:r>
                  <a:rPr lang="en-US" sz="2000" i="1" dirty="0" smtClean="0"/>
                  <a:t>m(t)</a:t>
                </a:r>
                <a:r>
                  <a:rPr lang="en-US" sz="2000" dirty="0" smtClean="0"/>
                  <a:t> fed simultaneously into the square law modulator.</a:t>
                </a:r>
              </a:p>
              <a:p>
                <a:r>
                  <a:rPr lang="en-US" sz="2000" dirty="0" smtClean="0"/>
                  <a:t>The total </a:t>
                </a:r>
                <a:r>
                  <a:rPr lang="en-US" sz="2000" dirty="0" err="1" smtClean="0"/>
                  <a:t>i</a:t>
                </a:r>
                <a:r>
                  <a:rPr lang="en-US" sz="2000" dirty="0" smtClean="0"/>
                  <a:t>/p signal is </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685800"/>
                <a:ext cx="8229600" cy="5135563"/>
              </a:xfrm>
              <a:blipFill>
                <a:blip r:embed="rId3"/>
                <a:stretch>
                  <a:fillRect l="-667" t="-594"/>
                </a:stretch>
              </a:blipFill>
            </p:spPr>
            <p:txBody>
              <a:bodyPr/>
              <a:lstStyle/>
              <a:p>
                <a:r>
                  <a:rPr lang="en-US">
                    <a:noFill/>
                  </a:rPr>
                  <a:t> </a:t>
                </a:r>
              </a:p>
            </p:txBody>
          </p:sp>
        </mc:Fallback>
      </mc:AlternateContent>
      <p:pic>
        <p:nvPicPr>
          <p:cNvPr id="7170" name="Picture 2" descr="http://www.allsyllabus.com/aj/note/EEE/Analog_Communication/Unit2/Amplitude%20Modulators3.PNG"/>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b="36575"/>
          <a:stretch/>
        </p:blipFill>
        <p:spPr bwMode="auto">
          <a:xfrm>
            <a:off x="1292541" y="2061275"/>
            <a:ext cx="6558915"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043630" y="4815682"/>
            <a:ext cx="6635115"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208288" y="5486400"/>
            <a:ext cx="8727423" cy="1258202"/>
          </a:xfrm>
          <a:prstGeom prst="rect">
            <a:avLst/>
          </a:prstGeom>
        </p:spPr>
      </p:pic>
    </p:spTree>
    <p:extLst>
      <p:ext uri="{BB962C8B-B14F-4D97-AF65-F5344CB8AC3E}">
        <p14:creationId xmlns:p14="http://schemas.microsoft.com/office/powerpoint/2010/main" val="364537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Square-law modulator</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457200" y="914400"/>
                <a:ext cx="8229600" cy="549823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The required AM signal with a carrier freq. </a:t>
                </a:r>
                <a:r>
                  <a:rPr lang="en-US" sz="2000" i="1" dirty="0" smtClean="0"/>
                  <a:t>fc</a:t>
                </a:r>
                <a:r>
                  <a:rPr lang="en-US" sz="2000" dirty="0" smtClean="0"/>
                  <a:t> can be separated using a </a:t>
                </a:r>
                <a:r>
                  <a:rPr lang="en-US" sz="2000" dirty="0" err="1" smtClean="0"/>
                  <a:t>bandpass</a:t>
                </a:r>
                <a:r>
                  <a:rPr lang="en-US" sz="2000" dirty="0" smtClean="0"/>
                  <a:t> filter at the o/p of square law device.</a:t>
                </a:r>
              </a:p>
              <a:p>
                <a:pPr marL="342900" indent="-342900">
                  <a:buFont typeface="Arial" panose="020B0604020202020204" pitchFamily="34" charset="0"/>
                  <a:buChar char="•"/>
                </a:pPr>
                <a:r>
                  <a:rPr lang="en-US" sz="2000" dirty="0" smtClean="0"/>
                  <a:t>The filter o/p is </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e>
                        </m:mr>
                        <m:mr>
                          <m:e>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r>
                                  <a:rPr lang="en-US" sz="2000">
                                    <a:latin typeface="Cambria Math" panose="02040503050406030204" pitchFamily="18" charset="0"/>
                                  </a:rPr>
                                  <m:t>1+2</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0" smtClean="0">
                                            <a:latin typeface="Cambria Math" panose="02040503050406030204" pitchFamily="18" charset="0"/>
                                          </a:rPr>
                                          <m:t>1</m:t>
                                        </m:r>
                                      </m:sub>
                                    </m:sSub>
                                  </m:den>
                                </m:f>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b="0" i="1" smtClean="0">
                                    <a:latin typeface="Cambria Math" panose="02040503050406030204" pitchFamily="18" charset="0"/>
                                  </a:rPr>
                                  <m:t>)</m:t>
                                </m:r>
                              </m:e>
                            </m:d>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e>
                        </m:mr>
                      </m:m>
                    </m:oMath>
                  </m:oMathPara>
                </a14:m>
                <a:endParaRPr lang="en-US" sz="2000" dirty="0" smtClean="0"/>
              </a:p>
              <a:p>
                <a:pPr marL="171450" indent="-171450">
                  <a:buFont typeface="Arial" panose="020B0604020202020204" pitchFamily="34" charset="0"/>
                  <a:buChar char="•"/>
                </a:pPr>
                <a:endParaRPr lang="en-US" sz="200" dirty="0"/>
              </a:p>
              <a:p>
                <a:pPr marL="342900" indent="-342900">
                  <a:buFont typeface="Arial" panose="020B0604020202020204" pitchFamily="34" charset="0"/>
                  <a:buChar char="•"/>
                </a:pPr>
                <a:r>
                  <a:rPr lang="en-US" sz="2000" dirty="0" smtClean="0"/>
                  <a:t>If </a:t>
                </a:r>
                <a14:m>
                  <m:oMath xmlns:m="http://schemas.openxmlformats.org/officeDocument/2006/math">
                    <m:r>
                      <a:rPr lang="en-US" sz="2000" b="0" i="1" smtClean="0">
                        <a:latin typeface="Cambria Math" panose="02040503050406030204" pitchFamily="18" charset="0"/>
                      </a:rPr>
                      <m:t>𝑚</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𝑚</m:t>
                        </m:r>
                      </m:sub>
                    </m:sSub>
                    <m:r>
                      <a:rPr lang="en-US" sz="2000" i="1">
                        <a:latin typeface="Cambria Math" panose="02040503050406030204" pitchFamily="18" charset="0"/>
                      </a:rPr>
                      <m:t>𝑡</m:t>
                    </m:r>
                  </m:oMath>
                </a14:m>
                <a:r>
                  <a:rPr lang="en-US" sz="2000" dirty="0" smtClean="0"/>
                  <a:t>, we get</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r>
                            <a:rPr lang="en-US" sz="2000">
                              <a:latin typeface="Cambria Math" panose="02040503050406030204" pitchFamily="18" charset="0"/>
                            </a:rPr>
                            <m:t>1+2</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1</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e>
                      </m:d>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oMath>
                  </m:oMathPara>
                </a14:m>
                <a:endParaRPr lang="en-US" sz="2000" dirty="0" smtClean="0"/>
              </a:p>
              <a:p>
                <a:pPr marL="171450" indent="-171450">
                  <a:buFont typeface="Arial" panose="020B0604020202020204" pitchFamily="34" charset="0"/>
                  <a:buChar char="•"/>
                </a:pPr>
                <a:endParaRPr lang="en-US" sz="500" dirty="0"/>
              </a:p>
              <a:p>
                <a:pPr marL="342900" indent="-342900">
                  <a:buFont typeface="Arial" panose="020B0604020202020204" pitchFamily="34" charset="0"/>
                  <a:buChar char="•"/>
                </a:pPr>
                <a:r>
                  <a:rPr lang="en-US" sz="2000" dirty="0" smtClean="0"/>
                  <a:t>Comparing this with the standard representation of AM signal</a:t>
                </a:r>
              </a:p>
              <a:p>
                <a:pPr marL="171450" indent="-171450">
                  <a:buFont typeface="Arial" panose="020B0604020202020204" pitchFamily="34" charset="0"/>
                  <a:buChar char="•"/>
                </a:pPr>
                <a:endParaRPr lang="en-US" sz="700" dirty="0" smtClean="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𝑠</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d>
                        <m:dPr>
                          <m:begChr m:val="["/>
                          <m:endChr m:val="]"/>
                          <m:ctrlPr>
                            <a:rPr lang="en-US" sz="2000" i="1">
                              <a:latin typeface="Cambria Math" panose="02040503050406030204" pitchFamily="18" charset="0"/>
                            </a:rPr>
                          </m:ctrlPr>
                        </m:dPr>
                        <m:e>
                          <m:r>
                            <a:rPr lang="en-US" sz="200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𝑎</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b="0" i="1" smtClean="0">
                                  <a:latin typeface="Cambria Math" panose="02040503050406030204" pitchFamily="18" charset="0"/>
                                </a:rPr>
                                <m:t>𝑚</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e>
                      </m:d>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oMath>
                  </m:oMathPara>
                </a14:m>
                <a:endParaRPr lang="en-US" sz="2000" dirty="0" smtClean="0"/>
              </a:p>
              <a:p>
                <a:pPr marL="171450" indent="-171450">
                  <a:buFont typeface="Arial" panose="020B0604020202020204" pitchFamily="34" charset="0"/>
                  <a:buChar char="•"/>
                </a:pPr>
                <a:endParaRPr lang="en-US" sz="1000" dirty="0"/>
              </a:p>
              <a:p>
                <a:pPr marL="342900" indent="-342900">
                  <a:buFont typeface="Arial" panose="020B0604020202020204" pitchFamily="34" charset="0"/>
                  <a:buChar char="•"/>
                </a:pPr>
                <a:r>
                  <a:rPr lang="en-US" sz="2000" dirty="0" smtClean="0"/>
                  <a:t>Therefore modulation index of the output signal is given by</a:t>
                </a:r>
              </a:p>
              <a:p>
                <a:pPr marL="342900" indent="-342900">
                  <a:buFont typeface="Arial" panose="020B0604020202020204" pitchFamily="34" charset="0"/>
                  <a:buChar char="•"/>
                </a:pPr>
                <a:endParaRPr lang="en-US" sz="2000" dirty="0" smtClean="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𝑚</m:t>
                      </m:r>
                      <m:r>
                        <a:rPr lang="en-US" sz="2000">
                          <a:latin typeface="Cambria Math" panose="02040503050406030204" pitchFamily="18" charset="0"/>
                        </a:rPr>
                        <m:t>=2</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a:latin typeface="Cambria Math" panose="02040503050406030204" pitchFamily="18" charset="0"/>
                                </a:rPr>
                                <m:t>1</m:t>
                              </m:r>
                            </m:sub>
                          </m:sSub>
                        </m:den>
                      </m:f>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oMath>
                  </m:oMathPara>
                </a14:m>
                <a:endParaRPr lang="en-US" sz="2000" dirty="0"/>
              </a:p>
              <a:p>
                <a:pPr marL="342900" indent="-342900">
                  <a:buFont typeface="Arial" panose="020B0604020202020204" pitchFamily="34" charset="0"/>
                  <a:buChar char="•"/>
                </a:pPr>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914400"/>
                <a:ext cx="8229600" cy="5498236"/>
              </a:xfrm>
              <a:prstGeom prst="rect">
                <a:avLst/>
              </a:prstGeom>
              <a:blipFill>
                <a:blip r:embed="rId3"/>
                <a:stretch>
                  <a:fillRect l="-667" t="-443" r="-1333"/>
                </a:stretch>
              </a:blipFill>
            </p:spPr>
            <p:txBody>
              <a:bodyPr/>
              <a:lstStyle/>
              <a:p>
                <a:r>
                  <a:rPr lang="en-US">
                    <a:noFill/>
                  </a:rPr>
                  <a:t> </a:t>
                </a:r>
              </a:p>
            </p:txBody>
          </p:sp>
        </mc:Fallback>
      </mc:AlternateContent>
    </p:spTree>
    <p:extLst>
      <p:ext uri="{BB962C8B-B14F-4D97-AF65-F5344CB8AC3E}">
        <p14:creationId xmlns:p14="http://schemas.microsoft.com/office/powerpoint/2010/main" val="4078540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dirty="0" smtClean="0"/>
              <a:t>Modulation Techniques</a:t>
            </a:r>
            <a:endParaRPr lang="en-US" sz="72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9308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Switching modulator</a:t>
            </a:r>
            <a:endParaRPr lang="en-US" dirty="0"/>
          </a:p>
        </p:txBody>
      </p:sp>
      <p:pic>
        <p:nvPicPr>
          <p:cNvPr id="3" name="Picture 2"/>
          <p:cNvPicPr>
            <a:picLocks noChangeAspect="1"/>
          </p:cNvPicPr>
          <p:nvPr/>
        </p:nvPicPr>
        <p:blipFill>
          <a:blip r:embed="rId3"/>
          <a:stretch>
            <a:fillRect/>
          </a:stretch>
        </p:blipFill>
        <p:spPr>
          <a:xfrm>
            <a:off x="395338" y="736539"/>
            <a:ext cx="8353323" cy="292106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7200" y="3886200"/>
                <a:ext cx="82296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Consider a semiconductor diode used as an ideal switch to which a carrier wave </a:t>
                </a:r>
                <a:r>
                  <a:rPr lang="en-US" sz="2400" i="1" dirty="0" smtClean="0"/>
                  <a:t>c(t)</a:t>
                </a:r>
                <a:r>
                  <a:rPr lang="en-US" sz="2400" dirty="0" smtClean="0"/>
                  <a:t> and message signal </a:t>
                </a:r>
                <a:r>
                  <a:rPr lang="en-US" sz="2400" i="1" dirty="0" smtClean="0"/>
                  <a:t>m(t)</a:t>
                </a:r>
                <a:r>
                  <a:rPr lang="en-US" sz="2400" dirty="0" smtClean="0"/>
                  <a:t> are simultaneously applied.</a:t>
                </a:r>
              </a:p>
              <a:p>
                <a:pPr marL="342900" indent="-342900">
                  <a:buFont typeface="Arial" panose="020B0604020202020204" pitchFamily="34" charset="0"/>
                  <a:buChar char="•"/>
                </a:pPr>
                <a:r>
                  <a:rPr lang="en-US" sz="2400" dirty="0" smtClean="0"/>
                  <a:t>The total input signal at the diode terminal at any instant is</a:t>
                </a:r>
              </a:p>
              <a:p>
                <a:pPr algn="ctr"/>
                <a14:m>
                  <m:oMathPara xmlns:m="http://schemas.openxmlformats.org/officeDocument/2006/math">
                    <m:oMathParaPr>
                      <m:jc m:val="centerGroup"/>
                    </m:oMathParaPr>
                    <m:oMath xmlns:m="http://schemas.openxmlformats.org/officeDocument/2006/math">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a:latin typeface="Cambria Math" panose="02040503050406030204" pitchFamily="18" charset="0"/>
                                </a:rPr>
                                <m:t>1</m:t>
                              </m:r>
                            </m:sub>
                          </m:sSub>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m:t>
                          </m:r>
                          <m:r>
                            <a:rPr lang="en-US" sz="2400" i="1">
                              <a:latin typeface="Cambria Math" panose="02040503050406030204" pitchFamily="18" charset="0"/>
                            </a:rPr>
                            <m:t>𝑡</m:t>
                          </m:r>
                        </m:e>
                      </m:d>
                      <m:r>
                        <a:rPr lang="en-US" sz="240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3886200"/>
                <a:ext cx="8229600" cy="2308324"/>
              </a:xfrm>
              <a:prstGeom prst="rect">
                <a:avLst/>
              </a:prstGeom>
              <a:blipFill>
                <a:blip r:embed="rId4"/>
                <a:stretch>
                  <a:fillRect l="-963" t="-1852" r="-1037" b="-38889"/>
                </a:stretch>
              </a:blipFill>
            </p:spPr>
            <p:txBody>
              <a:bodyPr/>
              <a:lstStyle/>
              <a:p>
                <a:r>
                  <a:rPr lang="en-US">
                    <a:noFill/>
                  </a:rPr>
                  <a:t> </a:t>
                </a:r>
              </a:p>
            </p:txBody>
          </p:sp>
        </mc:Fallback>
      </mc:AlternateContent>
    </p:spTree>
    <p:extLst>
      <p:ext uri="{BB962C8B-B14F-4D97-AF65-F5344CB8AC3E}">
        <p14:creationId xmlns:p14="http://schemas.microsoft.com/office/powerpoint/2010/main" val="26303507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Switching modulator</a:t>
            </a:r>
            <a:endParaRPr lang="en-US" dirty="0"/>
          </a:p>
        </p:txBody>
      </p:sp>
      <p:sp>
        <p:nvSpPr>
          <p:cNvPr id="4" name="TextBox 3"/>
          <p:cNvSpPr txBox="1"/>
          <p:nvPr/>
        </p:nvSpPr>
        <p:spPr>
          <a:xfrm>
            <a:off x="304800" y="914400"/>
            <a:ext cx="822960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the peak amplitude of </a:t>
            </a:r>
            <a:r>
              <a:rPr lang="en-US" sz="2000" i="1" dirty="0"/>
              <a:t>c(t)</a:t>
            </a:r>
            <a:r>
              <a:rPr lang="en-US" sz="2000" dirty="0"/>
              <a:t> is maintained more than that of information signal, the operation is assumed to be dependent on only </a:t>
            </a:r>
            <a:r>
              <a:rPr lang="en-US" sz="2000" i="1" dirty="0"/>
              <a:t>c(t)</a:t>
            </a:r>
            <a:r>
              <a:rPr lang="en-US" sz="2000" dirty="0"/>
              <a:t> irrespective of </a:t>
            </a:r>
            <a:r>
              <a:rPr lang="en-US" sz="2000" i="1" dirty="0"/>
              <a:t>m(t)</a:t>
            </a:r>
            <a:r>
              <a:rPr lang="en-US" sz="2000" dirty="0"/>
              <a:t>. </a:t>
            </a:r>
            <a:endParaRPr lang="en-US" sz="2000" dirty="0" smtClean="0"/>
          </a:p>
          <a:p>
            <a:pPr marL="342900" indent="-342900">
              <a:buFont typeface="Arial" panose="020B0604020202020204" pitchFamily="34" charset="0"/>
              <a:buChar char="•"/>
            </a:pPr>
            <a:r>
              <a:rPr lang="en-US" sz="2000" dirty="0" smtClean="0"/>
              <a:t>When </a:t>
            </a:r>
            <a:r>
              <a:rPr lang="en-US" sz="2000" i="1" dirty="0"/>
              <a:t>c(t)</a:t>
            </a:r>
            <a:r>
              <a:rPr lang="en-US" sz="2000" dirty="0"/>
              <a:t> is positive, </a:t>
            </a:r>
            <a:r>
              <a:rPr lang="en-US" sz="2000" i="1" dirty="0" smtClean="0"/>
              <a:t>v2 = v1</a:t>
            </a:r>
            <a:r>
              <a:rPr lang="en-US" sz="2000" dirty="0" smtClean="0"/>
              <a:t> since </a:t>
            </a:r>
            <a:r>
              <a:rPr lang="en-US" sz="2000" dirty="0"/>
              <a:t>the diode is forward biased. </a:t>
            </a:r>
            <a:endParaRPr lang="en-US" sz="2000" dirty="0" smtClean="0"/>
          </a:p>
          <a:p>
            <a:pPr marL="342900" indent="-342900">
              <a:buFont typeface="Arial" panose="020B0604020202020204" pitchFamily="34" charset="0"/>
              <a:buChar char="•"/>
            </a:pPr>
            <a:r>
              <a:rPr lang="en-US" sz="2000" dirty="0" smtClean="0"/>
              <a:t>Similarly</a:t>
            </a:r>
            <a:r>
              <a:rPr lang="en-US" sz="2000" dirty="0"/>
              <a:t>, when </a:t>
            </a:r>
            <a:r>
              <a:rPr lang="en-US" sz="2000" i="1" dirty="0"/>
              <a:t>c(t)</a:t>
            </a:r>
            <a:r>
              <a:rPr lang="en-US" sz="2000" dirty="0"/>
              <a:t> is negative, </a:t>
            </a:r>
            <a:r>
              <a:rPr lang="en-US" sz="2000" i="1" dirty="0" smtClean="0"/>
              <a:t>v2 = 0</a:t>
            </a:r>
            <a:r>
              <a:rPr lang="en-US" sz="2000" dirty="0" smtClean="0"/>
              <a:t> </a:t>
            </a:r>
            <a:r>
              <a:rPr lang="en-US" sz="2000" dirty="0"/>
              <a:t>since diode is reverse biased. </a:t>
            </a:r>
            <a:endParaRPr lang="en-US" sz="2000" dirty="0" smtClean="0"/>
          </a:p>
          <a:p>
            <a:pPr marL="342900" indent="-342900">
              <a:buFont typeface="Arial" panose="020B0604020202020204" pitchFamily="34" charset="0"/>
              <a:buChar char="•"/>
            </a:pPr>
            <a:r>
              <a:rPr lang="en-US" sz="2000" dirty="0" smtClean="0"/>
              <a:t>Based upon the above </a:t>
            </a:r>
            <a:r>
              <a:rPr lang="en-US" sz="2000" dirty="0"/>
              <a:t>operation, switching response of the diode is periodic rectangular wave with an amplitude </a:t>
            </a:r>
            <a:r>
              <a:rPr lang="en-US" sz="2000" dirty="0" smtClean="0"/>
              <a:t>of unity.</a:t>
            </a:r>
          </a:p>
          <a:p>
            <a:pPr marL="342900" indent="-342900">
              <a:buFont typeface="Arial" panose="020B0604020202020204" pitchFamily="34" charset="0"/>
              <a:buChar char="•"/>
            </a:pPr>
            <a:r>
              <a:rPr lang="en-US" sz="2000" dirty="0" smtClean="0"/>
              <a:t>The o/p of the diode is </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stretch>
            <a:fillRect/>
          </a:stretch>
        </p:blipFill>
        <p:spPr>
          <a:xfrm>
            <a:off x="69272" y="4419600"/>
            <a:ext cx="9005455" cy="2117541"/>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3027873" y="3421625"/>
                <a:ext cx="3068853"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𝑉</m:t>
                          </m:r>
                        </m:e>
                        <m:sub>
                          <m:r>
                            <a:rPr lang="en-US" sz="2000" i="0">
                              <a:latin typeface="Cambria Math" panose="02040503050406030204" pitchFamily="18" charset="0"/>
                            </a:rPr>
                            <m:t>2</m:t>
                          </m:r>
                        </m:sub>
                      </m:sSub>
                      <m:r>
                        <a:rPr lang="en-US" sz="2000" i="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0">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𝑡</m:t>
                                    </m:r>
                                  </m:e>
                                </m:d>
                                <m:r>
                                  <a:rPr lang="en-US" sz="2000" i="0">
                                    <a:latin typeface="Cambria Math" panose="02040503050406030204" pitchFamily="18" charset="0"/>
                                  </a:rPr>
                                  <m:t>,</m:t>
                                </m:r>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𝑐</m:t>
                                </m:r>
                                <m:r>
                                  <a:rPr lang="en-US" sz="2000" i="0">
                                    <a:latin typeface="Cambria Math" panose="02040503050406030204" pitchFamily="18" charset="0"/>
                                  </a:rPr>
                                  <m:t>(</m:t>
                                </m:r>
                                <m:r>
                                  <a:rPr lang="en-US" sz="2000" i="1">
                                    <a:latin typeface="Cambria Math" panose="02040503050406030204" pitchFamily="18" charset="0"/>
                                  </a:rPr>
                                  <m:t>𝑡</m:t>
                                </m:r>
                                <m:r>
                                  <a:rPr lang="en-US" sz="2000" i="0">
                                    <a:latin typeface="Cambria Math" panose="02040503050406030204" pitchFamily="18" charset="0"/>
                                  </a:rPr>
                                  <m:t>)&gt;0</m:t>
                                </m:r>
                              </m:e>
                            </m:mr>
                            <m:mr>
                              <m:e>
                                <m:r>
                                  <a:rPr lang="en-US" sz="2000" i="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𝑐</m:t>
                                </m:r>
                                <m:r>
                                  <a:rPr lang="en-US" sz="2000" i="0">
                                    <a:latin typeface="Cambria Math" panose="02040503050406030204" pitchFamily="18" charset="0"/>
                                  </a:rPr>
                                  <m:t>(</m:t>
                                </m:r>
                                <m:r>
                                  <a:rPr lang="en-US" sz="2000" i="1">
                                    <a:latin typeface="Cambria Math" panose="02040503050406030204" pitchFamily="18" charset="0"/>
                                  </a:rPr>
                                  <m:t>𝑡</m:t>
                                </m:r>
                                <m:r>
                                  <a:rPr lang="en-US" sz="2000" i="0">
                                    <a:latin typeface="Cambria Math" panose="02040503050406030204" pitchFamily="18" charset="0"/>
                                  </a:rPr>
                                  <m:t>)&lt;0</m:t>
                                </m:r>
                              </m:e>
                            </m:mr>
                          </m:m>
                        </m:e>
                      </m:d>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3027873" y="3421625"/>
                <a:ext cx="3068853" cy="77886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2187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Switching modulator</a:t>
            </a:r>
            <a:endParaRPr lang="en-US" dirty="0"/>
          </a:p>
        </p:txBody>
      </p:sp>
      <p:sp>
        <p:nvSpPr>
          <p:cNvPr id="3" name="Rectangle 2"/>
          <p:cNvSpPr/>
          <p:nvPr/>
        </p:nvSpPr>
        <p:spPr>
          <a:xfrm>
            <a:off x="496744" y="3962400"/>
            <a:ext cx="8226712" cy="1631216"/>
          </a:xfrm>
          <a:prstGeom prst="rect">
            <a:avLst/>
          </a:prstGeom>
        </p:spPr>
        <p:txBody>
          <a:bodyPr wrap="square">
            <a:spAutoFit/>
          </a:bodyPr>
          <a:lstStyle/>
          <a:p>
            <a:pPr marL="285750" indent="-285750">
              <a:buFont typeface="Arial" panose="020B0604020202020204" pitchFamily="34" charset="0"/>
              <a:buChar char="•"/>
            </a:pPr>
            <a:r>
              <a:rPr lang="en-US" sz="2000" dirty="0"/>
              <a:t>The required AM signal centered at </a:t>
            </a:r>
            <a:r>
              <a:rPr lang="en-US" sz="2000" i="1" dirty="0"/>
              <a:t>fc</a:t>
            </a:r>
            <a:r>
              <a:rPr lang="en-US" sz="2000" dirty="0"/>
              <a:t> can be separated using band pass filter. </a:t>
            </a:r>
            <a:endParaRPr lang="en-US" sz="2000" dirty="0" smtClean="0"/>
          </a:p>
          <a:p>
            <a:r>
              <a:rPr lang="en-US" sz="2000" dirty="0" smtClean="0"/>
              <a:t>.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solidFill>
                  <a:srgbClr val="FF0000"/>
                </a:solidFill>
              </a:rPr>
              <a:t>The </a:t>
            </a:r>
            <a:r>
              <a:rPr lang="en-US" sz="2000" dirty="0">
                <a:solidFill>
                  <a:srgbClr val="FF0000"/>
                </a:solidFill>
              </a:rPr>
              <a:t>filter output is given by the </a:t>
            </a:r>
            <a:r>
              <a:rPr lang="en-US" sz="2000" dirty="0" err="1" smtClean="0">
                <a:solidFill>
                  <a:srgbClr val="FF0000"/>
                </a:solidFill>
              </a:rPr>
              <a:t>ff</a:t>
            </a:r>
            <a:r>
              <a:rPr lang="en-US" sz="2000" dirty="0" smtClean="0">
                <a:solidFill>
                  <a:srgbClr val="FF0000"/>
                </a:solidFill>
              </a:rPr>
              <a:t> equation</a:t>
            </a:r>
            <a:endParaRPr lang="en-US" sz="2000" dirty="0">
              <a:solidFill>
                <a:srgbClr val="FF0000"/>
              </a:solidFill>
            </a:endParaRPr>
          </a:p>
        </p:txBody>
      </p:sp>
      <p:pic>
        <p:nvPicPr>
          <p:cNvPr id="10244" name="Picture 4" descr="http://www.allsyllabus.com/aj/note/EEE/Analog_Communication/Unit2/Amplitude%20Modulators10.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10200" y="1219200"/>
            <a:ext cx="4880578" cy="38021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304800" y="762070"/>
                <a:ext cx="8610600" cy="3372911"/>
              </a:xfrm>
              <a:prstGeom prst="rect">
                <a:avLst/>
              </a:prstGeom>
              <a:noFill/>
            </p:spPr>
            <p:txBody>
              <a:bodyPr wrap="square" rtlCol="0">
                <a:spAutoFit/>
              </a:bodyPr>
              <a:lstStyle/>
              <a:p>
                <a:r>
                  <a:rPr lang="en-US" sz="2400" dirty="0" smtClean="0"/>
                  <a:t>The diode response </a:t>
                </a:r>
                <a:r>
                  <a:rPr lang="en-US" sz="2400" i="1" dirty="0" smtClean="0"/>
                  <a:t>Vo,</a:t>
                </a:r>
                <a:r>
                  <a:rPr lang="en-US" sz="2400" dirty="0" smtClean="0"/>
                  <a:t> is a product of switching response </a:t>
                </a:r>
                <a:r>
                  <a:rPr lang="en-US" sz="2400" i="1" dirty="0" smtClean="0"/>
                  <a:t>p(t)</a:t>
                </a:r>
                <a:r>
                  <a:rPr lang="en-US" sz="2400" dirty="0" smtClean="0"/>
                  <a:t> and input </a:t>
                </a:r>
                <a:r>
                  <a:rPr lang="en-US" sz="2400" i="1" dirty="0" smtClean="0"/>
                  <a:t>v1</a:t>
                </a:r>
              </a:p>
              <a:p>
                <a:r>
                  <a:rPr lang="en-US" sz="2400" dirty="0" smtClean="0">
                    <a:sym typeface="Wingdings" panose="05000000000000000000" pitchFamily="2" charset="2"/>
                  </a:rPr>
                  <a:t> 				</a:t>
                </a:r>
                <a14:m>
                  <m:oMath xmlns:m="http://schemas.openxmlformats.org/officeDocument/2006/math">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1</m:t>
                            </m:r>
                          </m:sub>
                        </m:sSub>
                        <m:r>
                          <a:rPr lang="en-US" sz="2400">
                            <a:latin typeface="Cambria Math" panose="02040503050406030204" pitchFamily="18" charset="0"/>
                          </a:rPr>
                          <m:t>·</m:t>
                        </m:r>
                        <m:r>
                          <a:rPr lang="en-US" sz="2400" i="1">
                            <a:latin typeface="Cambria Math" panose="02040503050406030204" pitchFamily="18" charset="0"/>
                          </a:rPr>
                          <m:t>𝑝</m:t>
                        </m:r>
                        <m:r>
                          <a:rPr lang="en-US" sz="2400">
                            <a:latin typeface="Cambria Math" panose="02040503050406030204" pitchFamily="18" charset="0"/>
                          </a:rPr>
                          <m:t>(</m:t>
                        </m:r>
                        <m:r>
                          <a:rPr lang="en-US" sz="2400" i="1">
                            <a:latin typeface="Cambria Math" panose="02040503050406030204" pitchFamily="18" charset="0"/>
                          </a:rPr>
                          <m:t>𝑡</m:t>
                        </m:r>
                      </m:e>
                    </m:d>
                  </m:oMath>
                </a14:m>
                <a:endParaRPr lang="en-US" sz="2400" dirty="0" smtClean="0"/>
              </a:p>
              <a:p>
                <a:r>
                  <a:rPr lang="en-US" sz="2400" dirty="0" smtClean="0"/>
                  <a:t>Thus,</a:t>
                </a:r>
              </a:p>
              <a:p>
                <a:endParaRPr lang="en-US" sz="2400" dirty="0" smtClean="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2</m:t>
                          </m:r>
                        </m:sub>
                      </m:sSub>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e>
                          </m:d>
                        </m:e>
                      </m:d>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2</m:t>
                              </m:r>
                            </m:num>
                            <m:den>
                              <m:r>
                                <a:rPr lang="en-US" sz="2400" i="1">
                                  <a:latin typeface="Cambria Math" panose="02040503050406030204" pitchFamily="18" charset="0"/>
                                </a:rPr>
                                <m:t>𝜋</m:t>
                              </m:r>
                            </m:den>
                          </m:f>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2</m:t>
                              </m:r>
                            </m:num>
                            <m:den>
                              <m:r>
                                <a:rPr lang="en-US" sz="2400">
                                  <a:latin typeface="Cambria Math" panose="02040503050406030204" pitchFamily="18" charset="0"/>
                                </a:rPr>
                                <m:t>3</m:t>
                              </m:r>
                              <m:r>
                                <a:rPr lang="en-US" sz="2400" i="1">
                                  <a:latin typeface="Cambria Math" panose="02040503050406030204" pitchFamily="18" charset="0"/>
                                </a:rPr>
                                <m:t>𝜋</m:t>
                              </m:r>
                            </m:den>
                          </m:f>
                          <m:r>
                            <m:rPr>
                              <m:sty m:val="p"/>
                            </m:rPr>
                            <a:rPr lang="en-US" sz="2400">
                              <a:latin typeface="Cambria Math" panose="02040503050406030204" pitchFamily="18" charset="0"/>
                            </a:rPr>
                            <m:t>cos</m:t>
                          </m:r>
                          <m:r>
                            <a:rPr lang="en-US" sz="2400">
                              <a:latin typeface="Cambria Math" panose="02040503050406030204" pitchFamily="18" charset="0"/>
                            </a:rPr>
                            <m:t>6</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e>
                      </m:d>
                    </m:oMath>
                  </m:oMathPara>
                </a14:m>
                <a:endParaRPr lang="en-US" sz="2400" dirty="0"/>
              </a:p>
              <a:p>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 y="762070"/>
                <a:ext cx="8610600" cy="3372911"/>
              </a:xfrm>
              <a:prstGeom prst="rect">
                <a:avLst/>
              </a:prstGeom>
              <a:blipFill>
                <a:blip r:embed="rId5"/>
                <a:stretch>
                  <a:fillRect l="-1062" t="-1266"/>
                </a:stretch>
              </a:blipFill>
            </p:spPr>
            <p:txBody>
              <a:bodyPr/>
              <a:lstStyle/>
              <a:p>
                <a:r>
                  <a:rPr lang="en-US">
                    <a:noFill/>
                  </a:rPr>
                  <a:t> </a:t>
                </a:r>
              </a:p>
            </p:txBody>
          </p:sp>
        </mc:Fallback>
      </mc:AlternateContent>
    </p:spTree>
    <p:extLst>
      <p:ext uri="{BB962C8B-B14F-4D97-AF65-F5344CB8AC3E}">
        <p14:creationId xmlns:p14="http://schemas.microsoft.com/office/powerpoint/2010/main" val="349510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563562"/>
          </a:xfrm>
        </p:spPr>
        <p:txBody>
          <a:bodyPr/>
          <a:lstStyle/>
          <a:p>
            <a:r>
              <a:rPr lang="en-US" dirty="0" smtClean="0"/>
              <a:t>Switching modulator</a:t>
            </a:r>
            <a:endParaRPr lang="en-US" dirty="0"/>
          </a:p>
        </p:txBody>
      </p:sp>
      <p:sp>
        <p:nvSpPr>
          <p:cNvPr id="3" name="Rectangle 2"/>
          <p:cNvSpPr/>
          <p:nvPr/>
        </p:nvSpPr>
        <p:spPr>
          <a:xfrm>
            <a:off x="190500" y="1059505"/>
            <a:ext cx="8763000" cy="1323439"/>
          </a:xfrm>
          <a:prstGeom prst="rect">
            <a:avLst/>
          </a:prstGeom>
        </p:spPr>
        <p:txBody>
          <a:bodyPr wrap="square">
            <a:spAutoFit/>
          </a:bodyPr>
          <a:lstStyle/>
          <a:p>
            <a:pPr marL="285750" indent="-285750">
              <a:buFont typeface="Arial" panose="020B0604020202020204" pitchFamily="34" charset="0"/>
              <a:buChar char="•"/>
            </a:pPr>
            <a:r>
              <a:rPr lang="en-US" sz="2000" dirty="0"/>
              <a:t>The required AM signal centered at fc can be separated using band pass filter. </a:t>
            </a: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solidFill>
                  <a:srgbClr val="FF0000"/>
                </a:solidFill>
              </a:rPr>
              <a:t>The </a:t>
            </a:r>
            <a:r>
              <a:rPr lang="en-US" sz="2000" dirty="0">
                <a:solidFill>
                  <a:srgbClr val="FF0000"/>
                </a:solidFill>
              </a:rPr>
              <a:t>filter output is given </a:t>
            </a:r>
            <a:r>
              <a:rPr lang="en-US" sz="2000" dirty="0" smtClean="0">
                <a:solidFill>
                  <a:srgbClr val="FF0000"/>
                </a:solidFill>
              </a:rPr>
              <a:t>by</a:t>
            </a:r>
            <a:endParaRPr lang="en-US" sz="20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914400" y="2756650"/>
                <a:ext cx="7573612" cy="3478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𝑠</m:t>
                            </m:r>
                            <m:r>
                              <a:rPr lang="en-US" sz="2800" i="0">
                                <a:latin typeface="Cambria Math" panose="02040503050406030204" pitchFamily="18" charset="0"/>
                              </a:rPr>
                              <m:t>(</m:t>
                            </m:r>
                            <m:r>
                              <a:rPr lang="en-US" sz="2800" i="1">
                                <a:latin typeface="Cambria Math" panose="02040503050406030204" pitchFamily="18" charset="0"/>
                              </a:rPr>
                              <m:t>𝑡</m:t>
                            </m:r>
                            <m:r>
                              <a:rPr lang="en-US" sz="2800" i="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num>
                              <m:den>
                                <m:r>
                                  <a:rPr lang="en-US" sz="2800" i="0">
                                    <a:latin typeface="Cambria Math" panose="02040503050406030204" pitchFamily="18" charset="0"/>
                                  </a:rPr>
                                  <m:t>2</m:t>
                                </m:r>
                              </m:den>
                            </m:f>
                            <m:d>
                              <m:dPr>
                                <m:begChr m:val="["/>
                                <m:endChr m:val="]"/>
                                <m:ctrlPr>
                                  <a:rPr lang="en-US" sz="2800" i="1">
                                    <a:latin typeface="Cambria Math" panose="02040503050406030204" pitchFamily="18" charset="0"/>
                                  </a:rPr>
                                </m:ctrlPr>
                              </m:dPr>
                              <m:e>
                                <m:r>
                                  <a:rPr lang="en-US" sz="2800" i="0">
                                    <a:latin typeface="Cambria Math" panose="02040503050406030204" pitchFamily="18" charset="0"/>
                                  </a:rPr>
                                  <m:t>1+</m:t>
                                </m:r>
                                <m:f>
                                  <m:fPr>
                                    <m:ctrlPr>
                                      <a:rPr lang="en-US" sz="2800" i="1">
                                        <a:latin typeface="Cambria Math" panose="02040503050406030204" pitchFamily="18" charset="0"/>
                                      </a:rPr>
                                    </m:ctrlPr>
                                  </m:fPr>
                                  <m:num>
                                    <m:r>
                                      <a:rPr lang="en-US" sz="2800" i="0">
                                        <a:latin typeface="Cambria Math" panose="02040503050406030204" pitchFamily="18" charset="0"/>
                                      </a:rPr>
                                      <m:t>4</m:t>
                                    </m:r>
                                  </m:num>
                                  <m:den>
                                    <m:r>
                                      <a:rPr lang="en-US" sz="2800" i="1">
                                        <a:latin typeface="Cambria Math" panose="02040503050406030204" pitchFamily="18" charset="0"/>
                                      </a:rPr>
                                      <m:t>𝜋</m:t>
                                    </m:r>
                                  </m:den>
                                </m:f>
                                <m:f>
                                  <m:fPr>
                                    <m:ctrlPr>
                                      <a:rPr lang="en-US" sz="2800" i="1">
                                        <a:latin typeface="Cambria Math" panose="02040503050406030204" pitchFamily="18" charset="0"/>
                                      </a:rPr>
                                    </m:ctrlPr>
                                  </m:fPr>
                                  <m:num>
                                    <m:d>
                                      <m:dPr>
                                        <m:begChr m:val=""/>
                                        <m:ctrlPr>
                                          <a:rPr lang="en-US" sz="2800" i="1">
                                            <a:latin typeface="Cambria Math" panose="02040503050406030204" pitchFamily="18" charset="0"/>
                                          </a:rPr>
                                        </m:ctrlPr>
                                      </m:dPr>
                                      <m:e>
                                        <m:r>
                                          <a:rPr lang="en-US" sz="2800" i="1">
                                            <a:latin typeface="Cambria Math" panose="02040503050406030204" pitchFamily="18" charset="0"/>
                                          </a:rPr>
                                          <m:t>𝑚</m:t>
                                        </m:r>
                                        <m:r>
                                          <a:rPr lang="en-US" sz="2800" i="0">
                                            <a:latin typeface="Cambria Math" panose="02040503050406030204" pitchFamily="18" charset="0"/>
                                          </a:rPr>
                                          <m:t>(</m:t>
                                        </m:r>
                                        <m:r>
                                          <a:rPr lang="en-US" sz="2800" i="1">
                                            <a:latin typeface="Cambria Math" panose="02040503050406030204" pitchFamily="18" charset="0"/>
                                          </a:rPr>
                                          <m:t>𝑡</m:t>
                                        </m:r>
                                      </m:e>
                                    </m:d>
                                  </m:num>
                                  <m:den>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en>
                                </m:f>
                              </m:e>
                            </m:d>
                            <m:r>
                              <m:rPr>
                                <m:sty m:val="p"/>
                              </m:rPr>
                              <a:rPr lang="en-US" sz="2800" i="0">
                                <a:latin typeface="Cambria Math" panose="02040503050406030204" pitchFamily="18" charset="0"/>
                              </a:rPr>
                              <m:t>cos</m:t>
                            </m:r>
                            <m:r>
                              <a:rPr lang="en-US" sz="2800" i="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e>
                        </m:mr>
                        <m:mr>
                          <m:e>
                            <m:d>
                              <m:dPr>
                                <m:begChr m:val=""/>
                                <m:ctrlPr>
                                  <a:rPr lang="en-US" sz="2800" i="1">
                                    <a:latin typeface="Cambria Math" panose="02040503050406030204" pitchFamily="18" charset="0"/>
                                  </a:rPr>
                                </m:ctrlPr>
                              </m:dPr>
                              <m:e>
                                <m:r>
                                  <m:rPr>
                                    <m:nor/>
                                  </m:rPr>
                                  <a:rPr lang="en-US" sz="2800">
                                    <a:latin typeface="Cambria Math" panose="02040503050406030204" pitchFamily="18" charset="0"/>
                                  </a:rPr>
                                  <m:t>For</m:t>
                                </m:r>
                                <m:r>
                                  <m:rPr>
                                    <m:nor/>
                                  </m:rPr>
                                  <a:rPr lang="en-US" sz="2800">
                                    <a:latin typeface="Cambria Math" panose="02040503050406030204" pitchFamily="18" charset="0"/>
                                  </a:rPr>
                                  <m:t> </m:t>
                                </m:r>
                                <m:r>
                                  <m:rPr>
                                    <m:nor/>
                                  </m:rPr>
                                  <a:rPr lang="en-US" sz="2800">
                                    <a:latin typeface="Cambria Math" panose="02040503050406030204" pitchFamily="18" charset="0"/>
                                  </a:rPr>
                                  <m:t>a</m:t>
                                </m:r>
                                <m:r>
                                  <m:rPr>
                                    <m:nor/>
                                  </m:rPr>
                                  <a:rPr lang="en-US" sz="2800">
                                    <a:latin typeface="Cambria Math" panose="02040503050406030204" pitchFamily="18" charset="0"/>
                                  </a:rPr>
                                  <m:t> </m:t>
                                </m:r>
                                <m:r>
                                  <m:rPr>
                                    <m:nor/>
                                  </m:rPr>
                                  <a:rPr lang="en-US" sz="2800">
                                    <a:latin typeface="Cambria Math" panose="02040503050406030204" pitchFamily="18" charset="0"/>
                                  </a:rPr>
                                  <m:t>single</m:t>
                                </m:r>
                                <m:r>
                                  <m:rPr>
                                    <m:nor/>
                                  </m:rPr>
                                  <a:rPr lang="en-US" sz="2800">
                                    <a:latin typeface="Cambria Math" panose="02040503050406030204" pitchFamily="18" charset="0"/>
                                  </a:rPr>
                                  <m:t> </m:t>
                                </m:r>
                                <m:r>
                                  <m:rPr>
                                    <m:nor/>
                                  </m:rPr>
                                  <a:rPr lang="en-US" sz="2800">
                                    <a:latin typeface="Cambria Math" panose="02040503050406030204" pitchFamily="18" charset="0"/>
                                  </a:rPr>
                                  <m:t>tone</m:t>
                                </m:r>
                                <m:r>
                                  <m:rPr>
                                    <m:nor/>
                                  </m:rPr>
                                  <a:rPr lang="en-US" sz="2800">
                                    <a:latin typeface="Cambria Math" panose="02040503050406030204" pitchFamily="18" charset="0"/>
                                  </a:rPr>
                                  <m:t> </m:t>
                                </m:r>
                                <m:r>
                                  <m:rPr>
                                    <m:nor/>
                                  </m:rPr>
                                  <a:rPr lang="en-US" sz="2800">
                                    <a:latin typeface="Cambria Math" panose="02040503050406030204" pitchFamily="18" charset="0"/>
                                  </a:rPr>
                                  <m:t>info</m:t>
                                </m:r>
                                <m:r>
                                  <m:rPr>
                                    <m:nor/>
                                  </m:rPr>
                                  <a:rPr lang="en-US" sz="2800">
                                    <a:latin typeface="Cambria Math" panose="02040503050406030204" pitchFamily="18" charset="0"/>
                                  </a:rPr>
                                  <m:t>, </m:t>
                                </m:r>
                                <m:r>
                                  <m:rPr>
                                    <m:nor/>
                                  </m:rPr>
                                  <a:rPr lang="en-US" sz="2800">
                                    <a:latin typeface="Cambria Math" panose="02040503050406030204" pitchFamily="18" charset="0"/>
                                  </a:rPr>
                                  <m:t>let</m:t>
                                </m:r>
                                <m:r>
                                  <m:rPr>
                                    <m:nor/>
                                  </m:rPr>
                                  <a:rPr lang="en-US" sz="2800">
                                    <a:latin typeface="Cambria Math" panose="02040503050406030204" pitchFamily="18" charset="0"/>
                                  </a:rPr>
                                  <m:t> </m:t>
                                </m:r>
                                <m:r>
                                  <a:rPr lang="en-US" sz="2800" i="1">
                                    <a:latin typeface="Cambria Math" panose="02040503050406030204" pitchFamily="18" charset="0"/>
                                  </a:rPr>
                                  <m:t>𝑚</m:t>
                                </m:r>
                                <m:r>
                                  <a:rPr lang="en-US" sz="2800" i="0">
                                    <a:latin typeface="Cambria Math" panose="02040503050406030204" pitchFamily="18" charset="0"/>
                                  </a:rPr>
                                  <m:t>(</m:t>
                                </m:r>
                                <m:r>
                                  <a:rPr lang="en-US" sz="2800" i="1">
                                    <a:latin typeface="Cambria Math" panose="02040503050406030204" pitchFamily="18" charset="0"/>
                                  </a:rPr>
                                  <m:t>𝑡</m:t>
                                </m:r>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𝑚</m:t>
                                    </m:r>
                                  </m:sub>
                                </m:sSub>
                                <m:r>
                                  <m:rPr>
                                    <m:sty m:val="p"/>
                                  </m:rPr>
                                  <a:rPr lang="en-US" sz="2800" i="0">
                                    <a:latin typeface="Cambria Math" panose="02040503050406030204" pitchFamily="18" charset="0"/>
                                  </a:rPr>
                                  <m:t>cos</m:t>
                                </m:r>
                                <m:r>
                                  <a:rPr lang="en-US" sz="2800" i="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𝑚</m:t>
                                    </m:r>
                                  </m:sub>
                                </m:sSub>
                                <m:r>
                                  <a:rPr lang="en-US" sz="2800" i="1">
                                    <a:latin typeface="Cambria Math" panose="02040503050406030204" pitchFamily="18" charset="0"/>
                                  </a:rPr>
                                  <m:t>𝑡</m:t>
                                </m:r>
                              </m:e>
                            </m:d>
                          </m:e>
                        </m:mr>
                        <m:mr>
                          <m:e>
                            <m:r>
                              <a:rPr lang="en-US" sz="2800" b="0" i="1" smtClean="0">
                                <a:latin typeface="Cambria Math" panose="02040503050406030204" pitchFamily="18" charset="0"/>
                              </a:rPr>
                              <m:t>𝑠</m:t>
                            </m:r>
                            <m:r>
                              <a:rPr lang="en-US" sz="2800" i="0">
                                <a:latin typeface="Cambria Math" panose="02040503050406030204" pitchFamily="18" charset="0"/>
                              </a:rPr>
                              <m:t>(</m:t>
                            </m:r>
                            <m:r>
                              <a:rPr lang="en-US" sz="2800" i="1">
                                <a:latin typeface="Cambria Math" panose="02040503050406030204" pitchFamily="18" charset="0"/>
                              </a:rPr>
                              <m:t>𝑡</m:t>
                            </m:r>
                            <m:r>
                              <a:rPr lang="en-US" sz="2800" i="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num>
                              <m:den>
                                <m:r>
                                  <a:rPr lang="en-US" sz="2800" i="0">
                                    <a:latin typeface="Cambria Math" panose="02040503050406030204" pitchFamily="18" charset="0"/>
                                  </a:rPr>
                                  <m:t>2</m:t>
                                </m:r>
                              </m:den>
                            </m:f>
                            <m:d>
                              <m:dPr>
                                <m:begChr m:val="["/>
                                <m:endChr m:val="]"/>
                                <m:ctrlPr>
                                  <a:rPr lang="en-US" sz="2800" i="1">
                                    <a:latin typeface="Cambria Math" panose="02040503050406030204" pitchFamily="18" charset="0"/>
                                  </a:rPr>
                                </m:ctrlPr>
                              </m:dPr>
                              <m:e>
                                <m:r>
                                  <a:rPr lang="en-US" sz="2800">
                                    <a:latin typeface="Cambria Math" panose="02040503050406030204" pitchFamily="18" charset="0"/>
                                  </a:rPr>
                                  <m:t>1+</m:t>
                                </m:r>
                                <m:f>
                                  <m:fPr>
                                    <m:ctrlPr>
                                      <a:rPr lang="en-US" sz="2800" i="1">
                                        <a:latin typeface="Cambria Math" panose="02040503050406030204" pitchFamily="18" charset="0"/>
                                      </a:rPr>
                                    </m:ctrlPr>
                                  </m:fPr>
                                  <m:num>
                                    <m:r>
                                      <a:rPr lang="en-US" sz="2800">
                                        <a:latin typeface="Cambria Math" panose="02040503050406030204" pitchFamily="18" charset="0"/>
                                      </a:rPr>
                                      <m:t>4</m:t>
                                    </m:r>
                                  </m:num>
                                  <m:den>
                                    <m:r>
                                      <a:rPr lang="en-US" sz="2800" i="1">
                                        <a:latin typeface="Cambria Math" panose="02040503050406030204" pitchFamily="18" charset="0"/>
                                      </a:rPr>
                                      <m:t>𝜋</m:t>
                                    </m:r>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𝑚</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en>
                                </m:f>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𝑚</m:t>
                                    </m:r>
                                  </m:sub>
                                </m:sSub>
                                <m:r>
                                  <a:rPr lang="en-US" sz="2800" i="1">
                                    <a:latin typeface="Cambria Math" panose="02040503050406030204" pitchFamily="18" charset="0"/>
                                  </a:rPr>
                                  <m:t>𝑡</m:t>
                                </m:r>
                                <m:r>
                                  <a:rPr lang="en-US" sz="2800" b="0" i="1" smtClean="0">
                                    <a:latin typeface="Cambria Math" panose="02040503050406030204" pitchFamily="18" charset="0"/>
                                  </a:rPr>
                                  <m:t>)</m:t>
                                </m:r>
                                <m:r>
                                  <a:rPr lang="en-US" sz="2800" i="1" smtClean="0">
                                    <a:latin typeface="Cambria Math" panose="02040503050406030204" pitchFamily="18" charset="0"/>
                                  </a:rPr>
                                  <m:t> </m:t>
                                </m:r>
                              </m:e>
                            </m:d>
                            <m:r>
                              <m:rPr>
                                <m:sty m:val="p"/>
                              </m:rPr>
                              <a:rPr lang="en-US" sz="2800" i="0">
                                <a:latin typeface="Cambria Math" panose="02040503050406030204" pitchFamily="18" charset="0"/>
                              </a:rPr>
                              <m:t>cos</m:t>
                            </m:r>
                            <m:r>
                              <a:rPr lang="en-US" sz="2800" i="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e>
                        </m:mr>
                        <m:mr>
                          <m:e>
                            <m:r>
                              <m:rPr>
                                <m:nor/>
                              </m:rPr>
                              <a:rPr lang="en-US" sz="2800">
                                <a:latin typeface="Cambria Math" panose="02040503050406030204" pitchFamily="18" charset="0"/>
                              </a:rPr>
                              <m:t>Therefore</m:t>
                            </m:r>
                            <m:r>
                              <m:rPr>
                                <m:nor/>
                              </m:rPr>
                              <a:rPr lang="en-US" sz="2800">
                                <a:latin typeface="Cambria Math" panose="02040503050406030204" pitchFamily="18" charset="0"/>
                              </a:rPr>
                              <m:t>, </m:t>
                            </m:r>
                            <m:r>
                              <m:rPr>
                                <m:nor/>
                              </m:rPr>
                              <a:rPr lang="en-US" sz="2800">
                                <a:latin typeface="Cambria Math" panose="02040503050406030204" pitchFamily="18" charset="0"/>
                              </a:rPr>
                              <m:t>modulation</m:t>
                            </m:r>
                            <m:r>
                              <m:rPr>
                                <m:nor/>
                              </m:rPr>
                              <a:rPr lang="en-US" sz="2800">
                                <a:latin typeface="Cambria Math" panose="02040503050406030204" pitchFamily="18" charset="0"/>
                              </a:rPr>
                              <m:t> </m:t>
                            </m:r>
                            <m:r>
                              <m:rPr>
                                <m:nor/>
                              </m:rPr>
                              <a:rPr lang="en-US" sz="2800">
                                <a:latin typeface="Cambria Math" panose="02040503050406030204" pitchFamily="18" charset="0"/>
                              </a:rPr>
                              <m:t>index</m:t>
                            </m:r>
                            <m:r>
                              <m:rPr>
                                <m:nor/>
                              </m:rPr>
                              <a:rPr lang="en-US" sz="2800" i="1">
                                <a:latin typeface="Cambria Math" panose="02040503050406030204" pitchFamily="18" charset="0"/>
                              </a:rPr>
                              <m:t>, </m:t>
                            </m:r>
                            <m:r>
                              <a:rPr lang="en-US" sz="2800" i="1">
                                <a:latin typeface="Cambria Math" panose="02040503050406030204" pitchFamily="18" charset="0"/>
                              </a:rPr>
                              <m:t>𝑚</m:t>
                            </m:r>
                            <m:r>
                              <a:rPr lang="en-US" sz="2800" i="0">
                                <a:latin typeface="Cambria Math" panose="02040503050406030204" pitchFamily="18" charset="0"/>
                              </a:rPr>
                              <m:t>=</m:t>
                            </m:r>
                            <m:f>
                              <m:fPr>
                                <m:ctrlPr>
                                  <a:rPr lang="en-US" sz="2800" i="1">
                                    <a:latin typeface="Cambria Math" panose="02040503050406030204" pitchFamily="18" charset="0"/>
                                  </a:rPr>
                                </m:ctrlPr>
                              </m:fPr>
                              <m:num>
                                <m:r>
                                  <a:rPr lang="en-US" sz="2800" i="0">
                                    <a:latin typeface="Cambria Math" panose="02040503050406030204" pitchFamily="18" charset="0"/>
                                  </a:rPr>
                                  <m:t>4</m:t>
                                </m:r>
                              </m:num>
                              <m:den>
                                <m:r>
                                  <a:rPr lang="en-US" sz="2800" i="1">
                                    <a:latin typeface="Cambria Math" panose="02040503050406030204" pitchFamily="18" charset="0"/>
                                  </a:rPr>
                                  <m:t>𝜋</m:t>
                                </m:r>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𝑚</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den>
                            </m:f>
                          </m:e>
                        </m:mr>
                      </m:m>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914400" y="2756650"/>
                <a:ext cx="7573612" cy="347858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477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600" dirty="0" smtClean="0"/>
              <a:t>AM Demodulation – Envelop detector</a:t>
            </a:r>
            <a:endParaRPr lang="en-US" sz="3600" dirty="0"/>
          </a:p>
        </p:txBody>
      </p:sp>
      <p:sp>
        <p:nvSpPr>
          <p:cNvPr id="3" name="Content Placeholder 2"/>
          <p:cNvSpPr>
            <a:spLocks noGrp="1"/>
          </p:cNvSpPr>
          <p:nvPr>
            <p:ph idx="1"/>
          </p:nvPr>
        </p:nvSpPr>
        <p:spPr/>
        <p:txBody>
          <a:bodyPr/>
          <a:lstStyle/>
          <a:p>
            <a:r>
              <a:rPr lang="en-US" dirty="0"/>
              <a:t>Demodulation is the process of recovering the information signal (</a:t>
            </a:r>
            <a:r>
              <a:rPr lang="en-US" dirty="0" smtClean="0"/>
              <a:t>baseband</a:t>
            </a:r>
            <a:r>
              <a:rPr lang="en-US" dirty="0"/>
              <a:t>) from the incoming modulated signal at the receiver. </a:t>
            </a:r>
            <a:endParaRPr lang="en-US" dirty="0" smtClean="0"/>
          </a:p>
          <a:p>
            <a:endParaRPr lang="en-US" dirty="0"/>
          </a:p>
          <a:p>
            <a:r>
              <a:rPr lang="en-US" dirty="0" smtClean="0"/>
              <a:t>There </a:t>
            </a:r>
            <a:r>
              <a:rPr lang="en-US" dirty="0"/>
              <a:t>are two </a:t>
            </a:r>
            <a:r>
              <a:rPr lang="en-US" dirty="0" smtClean="0"/>
              <a:t>methods:</a:t>
            </a:r>
          </a:p>
          <a:p>
            <a:r>
              <a:rPr lang="en-US" dirty="0" smtClean="0"/>
              <a:t>Square law demodulator and </a:t>
            </a:r>
          </a:p>
          <a:p>
            <a:r>
              <a:rPr lang="en-US" sz="4400" b="1" dirty="0" smtClean="0"/>
              <a:t>Envelop detector</a:t>
            </a:r>
          </a:p>
        </p:txBody>
      </p:sp>
    </p:spTree>
    <p:extLst>
      <p:ext uri="{BB962C8B-B14F-4D97-AF65-F5344CB8AC3E}">
        <p14:creationId xmlns:p14="http://schemas.microsoft.com/office/powerpoint/2010/main" val="34166350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600" dirty="0" smtClean="0"/>
              <a:t>AM Demodulation – Envelop detector</a:t>
            </a:r>
            <a:endParaRPr lang="en-US" sz="3600" dirty="0"/>
          </a:p>
        </p:txBody>
      </p:sp>
      <p:sp>
        <p:nvSpPr>
          <p:cNvPr id="3" name="Content Placeholder 2"/>
          <p:cNvSpPr>
            <a:spLocks noGrp="1"/>
          </p:cNvSpPr>
          <p:nvPr>
            <p:ph idx="1"/>
          </p:nvPr>
        </p:nvSpPr>
        <p:spPr>
          <a:xfrm>
            <a:off x="457200" y="3505200"/>
            <a:ext cx="8229600" cy="2620963"/>
          </a:xfrm>
        </p:spPr>
        <p:txBody>
          <a:bodyPr/>
          <a:lstStyle/>
          <a:p>
            <a:r>
              <a:rPr lang="en-US" dirty="0" smtClean="0"/>
              <a:t>Envelope detector is a simple and highly effective device use to demodulate AM wave. </a:t>
            </a:r>
          </a:p>
          <a:p>
            <a:r>
              <a:rPr lang="en-US" dirty="0" smtClean="0"/>
              <a:t>It consist of diode and a resistor capacitor (RC) filter</a:t>
            </a:r>
          </a:p>
        </p:txBody>
      </p:sp>
      <p:pic>
        <p:nvPicPr>
          <p:cNvPr id="13314" name="Picture 2" descr="http://www.allsyllabus.com/aj/note/EEE/Analog_Communication/Unit2/Envelop%20detecto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52959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711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600" dirty="0" smtClean="0"/>
              <a:t>AM Demodulation – Envelop detector</a:t>
            </a:r>
            <a:endParaRPr lang="en-US" sz="3600" dirty="0"/>
          </a:p>
        </p:txBody>
      </p:sp>
      <p:sp>
        <p:nvSpPr>
          <p:cNvPr id="3" name="Content Placeholder 2"/>
          <p:cNvSpPr>
            <a:spLocks noGrp="1"/>
          </p:cNvSpPr>
          <p:nvPr>
            <p:ph idx="1"/>
          </p:nvPr>
        </p:nvSpPr>
        <p:spPr>
          <a:xfrm>
            <a:off x="457200" y="990600"/>
            <a:ext cx="8229600" cy="5135563"/>
          </a:xfrm>
        </p:spPr>
        <p:txBody>
          <a:bodyPr>
            <a:normAutofit lnSpcReduction="10000"/>
          </a:bodyPr>
          <a:lstStyle/>
          <a:p>
            <a:r>
              <a:rPr lang="en-US" sz="2800" dirty="0"/>
              <a:t>During the positive half cycles of the input signals, the diode </a:t>
            </a:r>
            <a:r>
              <a:rPr lang="en-US" sz="2800" b="1" dirty="0"/>
              <a:t>D</a:t>
            </a:r>
            <a:r>
              <a:rPr lang="en-US" sz="2800" dirty="0"/>
              <a:t> is forward biased and the capacitor </a:t>
            </a:r>
            <a:r>
              <a:rPr lang="en-US" sz="2800" b="1" dirty="0"/>
              <a:t>C</a:t>
            </a:r>
            <a:r>
              <a:rPr lang="en-US" sz="2800" dirty="0"/>
              <a:t> charges up </a:t>
            </a:r>
            <a:r>
              <a:rPr lang="en-US" sz="2800" dirty="0" smtClean="0"/>
              <a:t>quickly </a:t>
            </a:r>
            <a:r>
              <a:rPr lang="en-US" sz="2800" dirty="0"/>
              <a:t>to the peak of the input signal. </a:t>
            </a:r>
            <a:endParaRPr lang="en-US" sz="2800" dirty="0" smtClean="0"/>
          </a:p>
          <a:p>
            <a:r>
              <a:rPr lang="en-US" sz="2800" dirty="0" smtClean="0"/>
              <a:t>When </a:t>
            </a:r>
            <a:r>
              <a:rPr lang="en-US" sz="2800" dirty="0"/>
              <a:t>the input signal falls below this value, the diode becomes reverse biased and the capacitor </a:t>
            </a:r>
            <a:r>
              <a:rPr lang="en-US" sz="2800" b="1" dirty="0"/>
              <a:t>C</a:t>
            </a:r>
            <a:r>
              <a:rPr lang="en-US" sz="2800" dirty="0"/>
              <a:t> discharges through the load resistor RL</a:t>
            </a:r>
            <a:r>
              <a:rPr lang="en-US" sz="2800" dirty="0" smtClean="0"/>
              <a:t>.</a:t>
            </a:r>
          </a:p>
          <a:p>
            <a:r>
              <a:rPr lang="en-US" sz="2800" dirty="0"/>
              <a:t>The discharge process continues until the next positive half cycle. </a:t>
            </a:r>
            <a:endParaRPr lang="en-US" sz="2800" dirty="0" smtClean="0"/>
          </a:p>
          <a:p>
            <a:r>
              <a:rPr lang="en-US" sz="2800" dirty="0" smtClean="0"/>
              <a:t>When </a:t>
            </a:r>
            <a:r>
              <a:rPr lang="en-US" sz="2800" dirty="0"/>
              <a:t>the input signal becomes greater than the voltage across the capacitor, the diode conducts again and the process is repeated</a:t>
            </a:r>
            <a:r>
              <a:rPr lang="en-US" sz="2800" dirty="0" smtClean="0"/>
              <a:t>.</a:t>
            </a:r>
          </a:p>
        </p:txBody>
      </p:sp>
    </p:spTree>
    <p:extLst>
      <p:ext uri="{BB962C8B-B14F-4D97-AF65-F5344CB8AC3E}">
        <p14:creationId xmlns:p14="http://schemas.microsoft.com/office/powerpoint/2010/main" val="1059246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600" dirty="0" smtClean="0"/>
              <a:t>AM Demodulation – Envelop detector</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135563"/>
              </a:xfrm>
            </p:spPr>
            <p:txBody>
              <a:bodyPr>
                <a:normAutofit fontScale="92500" lnSpcReduction="10000"/>
              </a:bodyPr>
              <a:lstStyle/>
              <a:p>
                <a:r>
                  <a:rPr lang="en-US" sz="2800" dirty="0" smtClean="0"/>
                  <a:t>Selection of RC time constant:</a:t>
                </a:r>
              </a:p>
              <a:p>
                <a:pPr lvl="1"/>
                <a:r>
                  <a:rPr lang="en-US" sz="2400" dirty="0" smtClean="0"/>
                  <a:t>The capacitor charges through </a:t>
                </a:r>
                <a:r>
                  <a:rPr lang="en-US" sz="2400" i="1" dirty="0" err="1" smtClean="0"/>
                  <a:t>Rs</a:t>
                </a:r>
                <a:r>
                  <a:rPr lang="en-US" sz="2400" dirty="0" smtClean="0"/>
                  <a:t> when the diode is on, and discharges through </a:t>
                </a:r>
                <a:r>
                  <a:rPr lang="en-US" sz="2400" i="1" dirty="0" smtClean="0"/>
                  <a:t>R</a:t>
                </a:r>
                <a:r>
                  <a:rPr lang="en-US" sz="2400" i="1" baseline="-25000" dirty="0" smtClean="0"/>
                  <a:t>L</a:t>
                </a:r>
                <a:r>
                  <a:rPr lang="en-US" sz="2400" i="1" dirty="0" smtClean="0"/>
                  <a:t> </a:t>
                </a:r>
                <a:r>
                  <a:rPr lang="en-US" sz="2400" dirty="0" smtClean="0"/>
                  <a:t>when the diode is off.</a:t>
                </a:r>
              </a:p>
              <a:p>
                <a:pPr lvl="1"/>
                <a:r>
                  <a:rPr lang="en-US" sz="2400" dirty="0" smtClean="0"/>
                  <a:t>The charging time constant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r>
                      <a:rPr lang="en-US" sz="2400" i="1">
                        <a:latin typeface="Cambria Math" panose="02040503050406030204" pitchFamily="18" charset="0"/>
                      </a:rPr>
                      <m:t>𝐶</m:t>
                    </m:r>
                  </m:oMath>
                </a14:m>
                <a:r>
                  <a:rPr lang="en-US" sz="2400" dirty="0" smtClean="0"/>
                  <a:t> should be short or small as compared to the carrier period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den>
                    </m:f>
                  </m:oMath>
                </a14:m>
                <a:r>
                  <a:rPr lang="en-US" sz="2400" dirty="0" smtClean="0"/>
                  <a:t>. i.e.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𝑠</m:t>
                        </m:r>
                      </m:sub>
                    </m:sSub>
                    <m:r>
                      <a:rPr lang="en-US" sz="2400" i="1">
                        <a:latin typeface="Cambria Math" panose="02040503050406030204" pitchFamily="18" charset="0"/>
                      </a:rPr>
                      <m:t>𝐶</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den>
                    </m:f>
                  </m:oMath>
                </a14:m>
                <a:r>
                  <a:rPr lang="en-US" sz="2400" dirty="0" smtClean="0"/>
                  <a:t>. </a:t>
                </a:r>
                <a:r>
                  <a:rPr lang="en-US" sz="2400" dirty="0" smtClean="0">
                    <a:solidFill>
                      <a:srgbClr val="FF0000"/>
                    </a:solidFill>
                  </a:rPr>
                  <a:t>So that the capacitor charges quickly.</a:t>
                </a:r>
                <a:r>
                  <a:rPr lang="en-US" sz="2400" dirty="0" smtClean="0"/>
                  <a:t> </a:t>
                </a:r>
                <a:endParaRPr lang="en-US" sz="2400" dirty="0"/>
              </a:p>
              <a:p>
                <a:pPr lvl="1"/>
                <a:r>
                  <a:rPr lang="en-US" sz="2400" dirty="0" smtClean="0"/>
                  <a:t>The discharging time constant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𝐿</m:t>
                        </m:r>
                      </m:sub>
                    </m:sSub>
                    <m:r>
                      <a:rPr lang="en-US" sz="2400" i="1">
                        <a:latin typeface="Cambria Math" panose="02040503050406030204" pitchFamily="18" charset="0"/>
                      </a:rPr>
                      <m:t>𝐶</m:t>
                    </m:r>
                  </m:oMath>
                </a14:m>
                <a:r>
                  <a:rPr lang="en-US" sz="2400" dirty="0" smtClean="0"/>
                  <a:t> should be large to ensure that the capacitor discharges slowly through the load resistor </a:t>
                </a:r>
                <a:r>
                  <a:rPr lang="en-US" sz="2400" i="1" dirty="0" smtClean="0"/>
                  <a:t>R</a:t>
                </a:r>
                <a:r>
                  <a:rPr lang="en-US" sz="2400" i="1" baseline="-25000" dirty="0" smtClean="0"/>
                  <a:t>L</a:t>
                </a:r>
                <a:r>
                  <a:rPr lang="en-US" sz="2400" dirty="0" smtClean="0"/>
                  <a:t> between positive peak of the carrier wave. i.e.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den>
                    </m:f>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𝐿</m:t>
                        </m:r>
                      </m:sub>
                    </m:sSub>
                    <m:r>
                      <a:rPr lang="en-US" sz="2400" i="1">
                        <a:latin typeface="Cambria Math" panose="02040503050406030204" pitchFamily="18" charset="0"/>
                      </a:rPr>
                      <m:t>𝐶</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𝑊</m:t>
                        </m:r>
                      </m:den>
                    </m:f>
                  </m:oMath>
                </a14:m>
                <a:r>
                  <a:rPr lang="en-US" sz="2400" dirty="0" smtClean="0"/>
                  <a:t>, where </a:t>
                </a:r>
                <a:r>
                  <a:rPr lang="en-US" sz="2400" i="1" dirty="0" smtClean="0"/>
                  <a:t>W</a:t>
                </a:r>
                <a:r>
                  <a:rPr lang="en-US" sz="2400" dirty="0" smtClean="0"/>
                  <a:t> is max modulating freq.</a:t>
                </a:r>
              </a:p>
              <a:p>
                <a:r>
                  <a:rPr lang="en-US" sz="2800" dirty="0"/>
                  <a:t>The result is that the capacitor voltage or detector output is nearly the same as </a:t>
                </a:r>
                <a:r>
                  <a:rPr lang="en-US" sz="2800" dirty="0" smtClean="0"/>
                  <a:t>the envelope </a:t>
                </a:r>
                <a:r>
                  <a:rPr lang="en-US" sz="2800" dirty="0"/>
                  <a:t>of AM wave</a:t>
                </a:r>
              </a:p>
              <a:p>
                <a:pPr lvl="1"/>
                <a:endParaRPr lang="en-US" sz="2400" dirty="0" smtClean="0"/>
              </a:p>
              <a:p>
                <a:pPr lvl="1"/>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135563"/>
              </a:xfrm>
              <a:blipFill>
                <a:blip r:embed="rId3"/>
                <a:stretch>
                  <a:fillRect l="-1111" t="-2019" r="-741"/>
                </a:stretch>
              </a:blipFill>
            </p:spPr>
            <p:txBody>
              <a:bodyPr/>
              <a:lstStyle/>
              <a:p>
                <a:r>
                  <a:rPr lang="en-US">
                    <a:noFill/>
                  </a:rPr>
                  <a:t> </a:t>
                </a:r>
              </a:p>
            </p:txBody>
          </p:sp>
        </mc:Fallback>
      </mc:AlternateContent>
    </p:spTree>
    <p:extLst>
      <p:ext uri="{BB962C8B-B14F-4D97-AF65-F5344CB8AC3E}">
        <p14:creationId xmlns:p14="http://schemas.microsoft.com/office/powerpoint/2010/main" val="3398028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DSB-SC Modulation</a:t>
            </a:r>
            <a:endParaRPr lang="en-US" dirty="0"/>
          </a:p>
        </p:txBody>
      </p:sp>
      <p:sp>
        <p:nvSpPr>
          <p:cNvPr id="3" name="Content Placeholder 2"/>
          <p:cNvSpPr>
            <a:spLocks noGrp="1"/>
          </p:cNvSpPr>
          <p:nvPr>
            <p:ph idx="1"/>
          </p:nvPr>
        </p:nvSpPr>
        <p:spPr/>
        <p:txBody>
          <a:bodyPr/>
          <a:lstStyle/>
          <a:p>
            <a:r>
              <a:rPr lang="en-US" dirty="0" smtClean="0"/>
              <a:t>DSB-SC is obtained by product modulator that simply multiples the message signal </a:t>
            </a:r>
            <a:r>
              <a:rPr lang="en-US" i="1" dirty="0" smtClean="0"/>
              <a:t>m(t)</a:t>
            </a:r>
            <a:r>
              <a:rPr lang="en-US" dirty="0" smtClean="0"/>
              <a:t> by the carrier wave</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70483277"/>
              </p:ext>
            </p:extLst>
          </p:nvPr>
        </p:nvGraphicFramePr>
        <p:xfrm>
          <a:off x="-42863" y="3581400"/>
          <a:ext cx="9229726" cy="1924050"/>
        </p:xfrm>
        <a:graphic>
          <a:graphicData uri="http://schemas.openxmlformats.org/presentationml/2006/ole">
            <mc:AlternateContent xmlns:mc="http://schemas.openxmlformats.org/markup-compatibility/2006">
              <mc:Choice xmlns:v="urn:schemas-microsoft-com:vml" Requires="v">
                <p:oleObj spid="_x0000_s2089" name="Visio" r:id="rId3" imgW="6248378" imgH="1343131" progId="Visio.Drawing.15">
                  <p:embed/>
                </p:oleObj>
              </mc:Choice>
              <mc:Fallback>
                <p:oleObj name="Visio" r:id="rId3" imgW="6248378" imgH="134313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3" y="3581400"/>
                        <a:ext cx="9229726" cy="192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 name="Rectangle 5"/>
              <p:cNvSpPr/>
              <p:nvPr/>
            </p:nvSpPr>
            <p:spPr>
              <a:xfrm>
                <a:off x="2547503" y="5685850"/>
                <a:ext cx="404899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𝑠</m:t>
                      </m:r>
                      <m:r>
                        <a:rPr lang="en-US" sz="3200" i="0">
                          <a:latin typeface="Cambria Math" panose="02040503050406030204" pitchFamily="18" charset="0"/>
                        </a:rPr>
                        <m:t>(</m:t>
                      </m:r>
                      <m:r>
                        <a:rPr lang="en-US" sz="3200" i="1">
                          <a:latin typeface="Cambria Math" panose="02040503050406030204" pitchFamily="18" charset="0"/>
                        </a:rPr>
                        <m:t>𝑡</m:t>
                      </m:r>
                      <m:r>
                        <a:rPr lang="en-US" sz="3200" i="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𝐴</m:t>
                          </m:r>
                        </m:e>
                        <m:sub>
                          <m:r>
                            <a:rPr lang="en-US" sz="3200" i="1">
                              <a:latin typeface="Cambria Math" panose="02040503050406030204" pitchFamily="18" charset="0"/>
                            </a:rPr>
                            <m:t>𝑐</m:t>
                          </m:r>
                        </m:sub>
                      </m:sSub>
                      <m:r>
                        <a:rPr lang="en-US" sz="3200" i="1">
                          <a:latin typeface="Cambria Math" panose="02040503050406030204" pitchFamily="18" charset="0"/>
                        </a:rPr>
                        <m:t>𝑚</m:t>
                      </m:r>
                      <m:r>
                        <a:rPr lang="en-US" sz="3200" i="0">
                          <a:latin typeface="Cambria Math" panose="02040503050406030204" pitchFamily="18" charset="0"/>
                        </a:rPr>
                        <m:t>(</m:t>
                      </m:r>
                      <m:r>
                        <a:rPr lang="en-US" sz="3200" i="1">
                          <a:latin typeface="Cambria Math" panose="02040503050406030204" pitchFamily="18" charset="0"/>
                        </a:rPr>
                        <m:t>𝑡</m:t>
                      </m:r>
                      <m:r>
                        <a:rPr lang="en-US" sz="3200" i="0">
                          <a:latin typeface="Cambria Math" panose="02040503050406030204" pitchFamily="18" charset="0"/>
                        </a:rPr>
                        <m:t>)</m:t>
                      </m:r>
                      <m:r>
                        <m:rPr>
                          <m:sty m:val="p"/>
                        </m:rPr>
                        <a:rPr lang="en-US" sz="3200" i="0">
                          <a:latin typeface="Cambria Math" panose="02040503050406030204" pitchFamily="18" charset="0"/>
                        </a:rPr>
                        <m:t>cos</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𝑐</m:t>
                          </m:r>
                        </m:sub>
                      </m:sSub>
                      <m:r>
                        <a:rPr lang="en-US" sz="3200" i="1">
                          <a:latin typeface="Cambria Math" panose="02040503050406030204" pitchFamily="18" charset="0"/>
                        </a:rPr>
                        <m:t>𝑡</m:t>
                      </m:r>
                    </m:oMath>
                  </m:oMathPara>
                </a14:m>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547503" y="5685850"/>
                <a:ext cx="4048994" cy="5847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92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4849"/>
          </a:xfrm>
        </p:spPr>
        <p:txBody>
          <a:bodyPr/>
          <a:lstStyle/>
          <a:p>
            <a:r>
              <a:rPr lang="en-US" dirty="0" smtClean="0"/>
              <a:t>DSB-SC Modulation</a:t>
            </a:r>
            <a:endParaRPr lang="en-US" dirty="0"/>
          </a:p>
        </p:txBody>
      </p:sp>
      <p:sp>
        <p:nvSpPr>
          <p:cNvPr id="3" name="Content Placeholder 2"/>
          <p:cNvSpPr>
            <a:spLocks noGrp="1"/>
          </p:cNvSpPr>
          <p:nvPr>
            <p:ph idx="1"/>
          </p:nvPr>
        </p:nvSpPr>
        <p:spPr>
          <a:xfrm>
            <a:off x="457200" y="3505200"/>
            <a:ext cx="8229600" cy="2620963"/>
          </a:xfrm>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998202361"/>
              </p:ext>
            </p:extLst>
          </p:nvPr>
        </p:nvGraphicFramePr>
        <p:xfrm>
          <a:off x="0" y="1447800"/>
          <a:ext cx="9229726" cy="1924050"/>
        </p:xfrm>
        <a:graphic>
          <a:graphicData uri="http://schemas.openxmlformats.org/presentationml/2006/ole">
            <mc:AlternateContent xmlns:mc="http://schemas.openxmlformats.org/markup-compatibility/2006">
              <mc:Choice xmlns:v="urn:schemas-microsoft-com:vml" Requires="v">
                <p:oleObj spid="_x0000_s4137" name="Visio" r:id="rId3" imgW="6248378" imgH="1343131" progId="Visio.Drawing.15">
                  <p:embed/>
                </p:oleObj>
              </mc:Choice>
              <mc:Fallback>
                <p:oleObj name="Visio" r:id="rId3" imgW="6248378" imgH="1343131" progId="Visio.Drawing.15">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229726" cy="192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 name="Rectangle 5"/>
              <p:cNvSpPr/>
              <p:nvPr/>
            </p:nvSpPr>
            <p:spPr>
              <a:xfrm>
                <a:off x="2547503" y="1015425"/>
                <a:ext cx="404899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𝑠</m:t>
                      </m:r>
                      <m:r>
                        <a:rPr lang="en-US" sz="3200" i="0">
                          <a:latin typeface="Cambria Math" panose="02040503050406030204" pitchFamily="18" charset="0"/>
                        </a:rPr>
                        <m:t>(</m:t>
                      </m:r>
                      <m:r>
                        <a:rPr lang="en-US" sz="3200" i="1">
                          <a:latin typeface="Cambria Math" panose="02040503050406030204" pitchFamily="18" charset="0"/>
                        </a:rPr>
                        <m:t>𝑡</m:t>
                      </m:r>
                      <m:r>
                        <a:rPr lang="en-US" sz="3200" i="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𝐴</m:t>
                          </m:r>
                        </m:e>
                        <m:sub>
                          <m:r>
                            <a:rPr lang="en-US" sz="3200" i="1">
                              <a:latin typeface="Cambria Math" panose="02040503050406030204" pitchFamily="18" charset="0"/>
                            </a:rPr>
                            <m:t>𝑐</m:t>
                          </m:r>
                        </m:sub>
                      </m:sSub>
                      <m:r>
                        <a:rPr lang="en-US" sz="3200" i="1">
                          <a:latin typeface="Cambria Math" panose="02040503050406030204" pitchFamily="18" charset="0"/>
                        </a:rPr>
                        <m:t>𝑚</m:t>
                      </m:r>
                      <m:r>
                        <a:rPr lang="en-US" sz="3200" i="0">
                          <a:latin typeface="Cambria Math" panose="02040503050406030204" pitchFamily="18" charset="0"/>
                        </a:rPr>
                        <m:t>(</m:t>
                      </m:r>
                      <m:r>
                        <a:rPr lang="en-US" sz="3200" i="1">
                          <a:latin typeface="Cambria Math" panose="02040503050406030204" pitchFamily="18" charset="0"/>
                        </a:rPr>
                        <m:t>𝑡</m:t>
                      </m:r>
                      <m:r>
                        <a:rPr lang="en-US" sz="3200" i="0">
                          <a:latin typeface="Cambria Math" panose="02040503050406030204" pitchFamily="18" charset="0"/>
                        </a:rPr>
                        <m:t>)</m:t>
                      </m:r>
                      <m:r>
                        <m:rPr>
                          <m:sty m:val="p"/>
                        </m:rPr>
                        <a:rPr lang="en-US" sz="3200" i="0">
                          <a:latin typeface="Cambria Math" panose="02040503050406030204" pitchFamily="18" charset="0"/>
                        </a:rPr>
                        <m:t>cos</m:t>
                      </m:r>
                      <m:sSub>
                        <m:sSubPr>
                          <m:ctrlPr>
                            <a:rPr lang="en-US" sz="3200" i="1">
                              <a:latin typeface="Cambria Math" panose="02040503050406030204" pitchFamily="18" charset="0"/>
                            </a:rPr>
                          </m:ctrlPr>
                        </m:sSubPr>
                        <m:e>
                          <m:r>
                            <a:rPr lang="en-US" sz="3200" i="1">
                              <a:latin typeface="Cambria Math" panose="02040503050406030204" pitchFamily="18" charset="0"/>
                            </a:rPr>
                            <m:t>𝜔</m:t>
                          </m:r>
                        </m:e>
                        <m:sub>
                          <m:r>
                            <a:rPr lang="en-US" sz="3200" i="1">
                              <a:latin typeface="Cambria Math" panose="02040503050406030204" pitchFamily="18" charset="0"/>
                            </a:rPr>
                            <m:t>𝑐</m:t>
                          </m:r>
                        </m:sub>
                      </m:sSub>
                      <m:r>
                        <a:rPr lang="en-US" sz="3200" i="1">
                          <a:latin typeface="Cambria Math" panose="02040503050406030204" pitchFamily="18" charset="0"/>
                        </a:rPr>
                        <m:t>𝑡</m:t>
                      </m:r>
                    </m:oMath>
                  </m:oMathPara>
                </a14:m>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547503" y="1015425"/>
                <a:ext cx="4048994" cy="584775"/>
              </a:xfrm>
              <a:prstGeom prst="rect">
                <a:avLst/>
              </a:prstGeom>
              <a:blipFill>
                <a:blip r:embed="rId5"/>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495300" y="3448967"/>
            <a:ext cx="4335506" cy="2189748"/>
          </a:xfrm>
          <a:prstGeom prst="rect">
            <a:avLst/>
          </a:prstGeom>
        </p:spPr>
      </p:pic>
      <p:pic>
        <p:nvPicPr>
          <p:cNvPr id="7" name="Picture 6"/>
          <p:cNvPicPr>
            <a:picLocks noChangeAspect="1"/>
          </p:cNvPicPr>
          <p:nvPr/>
        </p:nvPicPr>
        <p:blipFill>
          <a:blip r:embed="rId7"/>
          <a:stretch>
            <a:fillRect/>
          </a:stretch>
        </p:blipFill>
        <p:spPr>
          <a:xfrm>
            <a:off x="5212177" y="3429000"/>
            <a:ext cx="3465765" cy="2229682"/>
          </a:xfrm>
          <a:prstGeom prst="rect">
            <a:avLst/>
          </a:prstGeom>
        </p:spPr>
      </p:pic>
      <p:sp>
        <p:nvSpPr>
          <p:cNvPr id="8" name="TextBox 7"/>
          <p:cNvSpPr txBox="1"/>
          <p:nvPr/>
        </p:nvSpPr>
        <p:spPr>
          <a:xfrm>
            <a:off x="1202484" y="6019800"/>
            <a:ext cx="6824757" cy="646331"/>
          </a:xfrm>
          <a:prstGeom prst="rect">
            <a:avLst/>
          </a:prstGeom>
          <a:noFill/>
        </p:spPr>
        <p:txBody>
          <a:bodyPr wrap="square" rtlCol="0">
            <a:spAutoFit/>
          </a:bodyPr>
          <a:lstStyle/>
          <a:p>
            <a:r>
              <a:rPr lang="en-US" dirty="0" smtClean="0"/>
              <a:t>The modulated signal </a:t>
            </a:r>
            <a:r>
              <a:rPr lang="en-US" i="1" dirty="0" smtClean="0"/>
              <a:t>s(t)</a:t>
            </a:r>
            <a:r>
              <a:rPr lang="en-US" dirty="0" smtClean="0"/>
              <a:t> undergoes phase reversal whenever the message signal </a:t>
            </a:r>
            <a:r>
              <a:rPr lang="en-US" i="1" dirty="0" smtClean="0"/>
              <a:t>m(t)</a:t>
            </a:r>
            <a:r>
              <a:rPr lang="en-US" dirty="0" smtClean="0"/>
              <a:t> crosses zero</a:t>
            </a:r>
            <a:endParaRPr lang="en-US" dirty="0"/>
          </a:p>
        </p:txBody>
      </p:sp>
    </p:spTree>
    <p:extLst>
      <p:ext uri="{BB962C8B-B14F-4D97-AF65-F5344CB8AC3E}">
        <p14:creationId xmlns:p14="http://schemas.microsoft.com/office/powerpoint/2010/main" val="36246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translation</a:t>
            </a:r>
          </a:p>
        </p:txBody>
      </p:sp>
      <p:sp>
        <p:nvSpPr>
          <p:cNvPr id="3" name="Content Placeholder 2"/>
          <p:cNvSpPr>
            <a:spLocks noGrp="1"/>
          </p:cNvSpPr>
          <p:nvPr>
            <p:ph idx="1"/>
          </p:nvPr>
        </p:nvSpPr>
        <p:spPr/>
        <p:txBody>
          <a:bodyPr/>
          <a:lstStyle/>
          <a:p>
            <a:r>
              <a:rPr lang="en-US" dirty="0" smtClean="0"/>
              <a:t>Suppose that a signal is bandlimited to the frequency range extending from a frequency f1 to f2. </a:t>
            </a:r>
          </a:p>
          <a:p>
            <a:r>
              <a:rPr lang="en-US" dirty="0" smtClean="0"/>
              <a:t>Frequency translation is used to replace the signal with a new signal whose spectral range extends from f1’ to f2’ and has a recoverable form the same info as was within the original</a:t>
            </a:r>
          </a:p>
          <a:p>
            <a:endParaRPr lang="en-US" dirty="0"/>
          </a:p>
        </p:txBody>
      </p:sp>
    </p:spTree>
    <p:extLst>
      <p:ext uri="{BB962C8B-B14F-4D97-AF65-F5344CB8AC3E}">
        <p14:creationId xmlns:p14="http://schemas.microsoft.com/office/powerpoint/2010/main" val="7732183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Suppose that the modulating signal </a:t>
                </a:r>
                <a:r>
                  <a:rPr lang="en-US" i="1" dirty="0" smtClean="0"/>
                  <a:t>m(t)</a:t>
                </a:r>
                <a:r>
                  <a:rPr lang="en-US" dirty="0" smtClean="0"/>
                  <a:t> is a sinusoid of the form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d>
                        <m:dPr>
                          <m:ctrlPr>
                            <a:rPr lang="en-US" i="1">
                              <a:latin typeface="Cambria Math" panose="02040503050406030204" pitchFamily="18" charset="0"/>
                            </a:rPr>
                          </m:ctrlPr>
                        </m:dPr>
                        <m:e>
                          <m:r>
                            <a:rPr lang="en-US" i="1">
                              <a:latin typeface="Cambria Math" panose="02040503050406030204" pitchFamily="18" charset="0"/>
                            </a:rPr>
                            <m:t>𝑡</m:t>
                          </m:r>
                        </m:e>
                      </m:d>
                      <m:r>
                        <a:rPr lang="en-US">
                          <a:latin typeface="Cambria Math" panose="02040503050406030204" pitchFamily="18" charset="0"/>
                        </a:rPr>
                        <m:t>=</m:t>
                      </m:r>
                      <m:r>
                        <a:rPr lang="en-US" i="1">
                          <a:latin typeface="Cambria Math" panose="02040503050406030204" pitchFamily="18" charset="0"/>
                        </a:rPr>
                        <m:t>𝑎</m:t>
                      </m:r>
                      <m:r>
                        <m:rPr>
                          <m:sty m:val="p"/>
                        </m:rPr>
                        <a:rPr lang="en-US">
                          <a:latin typeface="Cambria Math" panose="02040503050406030204" pitchFamily="18" charset="0"/>
                        </a:rPr>
                        <m:t>cos</m:t>
                      </m:r>
                      <m:r>
                        <a:rPr lang="en-US" i="1">
                          <a:latin typeface="Cambria Math" panose="02040503050406030204" pitchFamily="18" charset="0"/>
                        </a:rPr>
                        <m:t>𝜔</m:t>
                      </m:r>
                      <m:r>
                        <a:rPr lang="en-US" i="1">
                          <a:latin typeface="Cambria Math" panose="02040503050406030204" pitchFamily="18" charset="0"/>
                        </a:rPr>
                        <m:t>𝑡</m:t>
                      </m:r>
                      <m:r>
                        <a:rPr lang="en-US">
                          <a:latin typeface="Cambria Math" panose="02040503050406030204" pitchFamily="18" charset="0"/>
                        </a:rPr>
                        <m:t>;</m:t>
                      </m:r>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oMath>
                  </m:oMathPara>
                </a14:m>
                <a:endParaRPr lang="en-US" dirty="0"/>
              </a:p>
              <a:p>
                <a:pPr marL="0" indent="0">
                  <a:buNone/>
                </a:pPr>
                <a:r>
                  <a:rPr lang="en-US" dirty="0" smtClean="0"/>
                  <a:t>Determine the DSB-SC AM signal and its upper and lower sidebands.</a:t>
                </a:r>
              </a:p>
              <a:p>
                <a:pPr marL="0" indent="0">
                  <a:buNone/>
                </a:pPr>
                <a:r>
                  <a:rPr lang="en-US" dirty="0" smtClean="0"/>
                  <a:t>Take </a:t>
                </a:r>
                <a14:m>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𝑐</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52" t="-1752" r="-1630"/>
                </a:stretch>
              </a:blipFill>
            </p:spPr>
            <p:txBody>
              <a:bodyPr/>
              <a:lstStyle/>
              <a:p>
                <a:r>
                  <a:rPr lang="en-US">
                    <a:noFill/>
                  </a:rPr>
                  <a:t> </a:t>
                </a:r>
              </a:p>
            </p:txBody>
          </p:sp>
        </mc:Fallback>
      </mc:AlternateContent>
    </p:spTree>
    <p:extLst>
      <p:ext uri="{BB962C8B-B14F-4D97-AF65-F5344CB8AC3E}">
        <p14:creationId xmlns:p14="http://schemas.microsoft.com/office/powerpoint/2010/main" val="2466115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 signal m(t) bandlimited to 5 kHz is DSB modulated by </a:t>
                </a:r>
                <a14:m>
                  <m:oMath xmlns:m="http://schemas.openxmlformats.org/officeDocument/2006/math">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𝑐</m:t>
                            </m:r>
                          </m:sub>
                        </m:sSub>
                      </m:e>
                    </m:d>
                  </m:oMath>
                </a14:m>
                <a:r>
                  <a:rPr lang="en-US" dirty="0" smtClean="0"/>
                  <a:t> to yield s(t). For what value of carrier frequency fc, will the bandwidth of s(t) be 2% of fc</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04" t="-1752" r="-1333"/>
                </a:stretch>
              </a:blipFill>
            </p:spPr>
            <p:txBody>
              <a:bodyPr/>
              <a:lstStyle/>
              <a:p>
                <a:r>
                  <a:rPr lang="en-US">
                    <a:noFill/>
                  </a:rPr>
                  <a:t> </a:t>
                </a:r>
              </a:p>
            </p:txBody>
          </p:sp>
        </mc:Fallback>
      </mc:AlternateContent>
    </p:spTree>
    <p:extLst>
      <p:ext uri="{BB962C8B-B14F-4D97-AF65-F5344CB8AC3E}">
        <p14:creationId xmlns:p14="http://schemas.microsoft.com/office/powerpoint/2010/main" val="1855393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lstStyle/>
          <a:p>
            <a:r>
              <a:rPr lang="en-US" sz="4000" dirty="0" smtClean="0"/>
              <a:t>Power content of DSB-SC signal</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868362"/>
                <a:ext cx="8686800" cy="5532438"/>
              </a:xfrm>
            </p:spPr>
            <p:txBody>
              <a:bodyPr/>
              <a:lstStyle/>
              <a:p>
                <a:r>
                  <a:rPr lang="en-US" sz="2400" dirty="0" smtClean="0"/>
                  <a:t>Taking the DSB signal, </a:t>
                </a:r>
                <a14:m>
                  <m:oMath xmlns:m="http://schemas.openxmlformats.org/officeDocument/2006/math">
                    <m:r>
                      <a:rPr lang="en-US" sz="2400" i="1" smtClean="0">
                        <a:latin typeface="Cambria Math" panose="02040503050406030204" pitchFamily="18" charset="0"/>
                      </a:rPr>
                      <m:t>𝑠</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a:rPr lang="en-US" sz="2400" i="1">
                        <a:latin typeface="Cambria Math" panose="02040503050406030204" pitchFamily="18" charset="0"/>
                      </a:rPr>
                      <m:t>𝑚</m:t>
                    </m:r>
                    <m:d>
                      <m:dPr>
                        <m:ctrlPr>
                          <a:rPr lang="en-US" sz="2400" i="1">
                            <a:latin typeface="Cambria Math" panose="02040503050406030204" pitchFamily="18" charset="0"/>
                          </a:rPr>
                        </m:ctrlPr>
                      </m:dPr>
                      <m:e>
                        <m:r>
                          <a:rPr lang="en-US" sz="2400" i="1">
                            <a:latin typeface="Cambria Math" panose="02040503050406030204" pitchFamily="18" charset="0"/>
                          </a:rPr>
                          <m:t>𝑡</m:t>
                        </m:r>
                      </m:e>
                    </m:d>
                    <m:r>
                      <m:rPr>
                        <m:sty m:val="p"/>
                      </m:rPr>
                      <a:rPr lang="en-US" sz="2400">
                        <a:latin typeface="Cambria Math" panose="02040503050406030204" pitchFamily="18" charset="0"/>
                      </a:rPr>
                      <m:t>cos</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r>
                      <a:rPr lang="en-US" sz="2400" b="0" i="1" smtClean="0">
                        <a:latin typeface="Cambria Math" panose="02040503050406030204" pitchFamily="18" charset="0"/>
                      </a:rPr>
                      <m:t>)</m:t>
                    </m:r>
                  </m:oMath>
                </a14:m>
                <a:r>
                  <a:rPr lang="en-US" sz="2400" dirty="0" smtClean="0"/>
                  <a:t> the power content can be calculated by taking time-average autocorrelation function as</a:t>
                </a: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𝑢</m:t>
                          </m:r>
                        </m:sub>
                      </m:sSub>
                      <m:r>
                        <a:rPr lang="en-US" sz="2400">
                          <a:latin typeface="Cambria Math" panose="02040503050406030204" pitchFamily="18" charset="0"/>
                        </a:rPr>
                        <m:t>(</m:t>
                      </m:r>
                      <m:r>
                        <a:rPr lang="en-US" sz="2400" i="1">
                          <a:latin typeface="Cambria Math" panose="02040503050406030204" pitchFamily="18" charset="0"/>
                        </a:rPr>
                        <m:t>𝜏</m:t>
                      </m:r>
                      <m:r>
                        <a:rPr lang="en-US" sz="2400">
                          <a:latin typeface="Cambria Math" panose="02040503050406030204" pitchFamily="18" charset="0"/>
                        </a:rPr>
                        <m:t>)=</m:t>
                      </m:r>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𝑇</m:t>
                          </m:r>
                          <m:r>
                            <a:rPr lang="en-US" sz="2400">
                              <a:latin typeface="Cambria Math" panose="02040503050406030204" pitchFamily="18" charset="0"/>
                            </a:rPr>
                            <m:t>→∞</m:t>
                          </m:r>
                        </m:lim>
                      </m:limLow>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𝑇</m:t>
                          </m:r>
                        </m:den>
                      </m:f>
                      <m:nary>
                        <m:naryPr>
                          <m:limLoc m:val="subSup"/>
                          <m:grow m:val="on"/>
                          <m:ctrlPr>
                            <a:rPr lang="en-US" sz="2400" i="1">
                              <a:latin typeface="Cambria Math" panose="02040503050406030204" pitchFamily="18" charset="0"/>
                            </a:rPr>
                          </m:ctrlPr>
                        </m:naryPr>
                        <m:sub>
                          <m:r>
                            <a:rPr lang="en-US" sz="2400">
                              <a:latin typeface="Cambria Math" panose="02040503050406030204" pitchFamily="18" charset="0"/>
                            </a:rPr>
                            <m:t>−</m:t>
                          </m:r>
                          <m:f>
                            <m:fPr>
                              <m:type m:val="lin"/>
                              <m:ctrlPr>
                                <a:rPr lang="en-US" sz="2400" i="1">
                                  <a:latin typeface="Cambria Math" panose="02040503050406030204" pitchFamily="18" charset="0"/>
                                </a:rPr>
                              </m:ctrlPr>
                            </m:fPr>
                            <m:num>
                              <m:r>
                                <a:rPr lang="en-US" sz="2400" i="1">
                                  <a:latin typeface="Cambria Math" panose="02040503050406030204" pitchFamily="18" charset="0"/>
                                </a:rPr>
                                <m:t>𝑇</m:t>
                              </m:r>
                            </m:num>
                            <m:den>
                              <m:r>
                                <a:rPr lang="en-US" sz="2400">
                                  <a:latin typeface="Cambria Math" panose="02040503050406030204" pitchFamily="18" charset="0"/>
                                </a:rPr>
                                <m:t>2</m:t>
                              </m:r>
                            </m:den>
                          </m:f>
                        </m:sub>
                        <m:sup>
                          <m:f>
                            <m:fPr>
                              <m:type m:val="lin"/>
                              <m:ctrlPr>
                                <a:rPr lang="en-US" sz="2400" i="1">
                                  <a:latin typeface="Cambria Math" panose="02040503050406030204" pitchFamily="18" charset="0"/>
                                </a:rPr>
                              </m:ctrlPr>
                            </m:fPr>
                            <m:num>
                              <m:r>
                                <a:rPr lang="en-US" sz="2400" i="1">
                                  <a:latin typeface="Cambria Math" panose="02040503050406030204" pitchFamily="18" charset="0"/>
                                </a:rPr>
                                <m:t>𝑇</m:t>
                              </m:r>
                            </m:num>
                            <m:den>
                              <m:r>
                                <a:rPr lang="en-US" sz="2400">
                                  <a:latin typeface="Cambria Math" panose="02040503050406030204" pitchFamily="18" charset="0"/>
                                </a:rPr>
                                <m:t>2</m:t>
                              </m:r>
                            </m:den>
                          </m:f>
                        </m:sup>
                        <m:e>
                          <m:r>
                            <a:rPr lang="en-US" sz="2400" i="1">
                              <a:latin typeface="Cambria Math" panose="02040503050406030204" pitchFamily="18" charset="0"/>
                            </a:rPr>
                            <m:t>𝑢</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𝑢</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𝜏</m:t>
                          </m:r>
                          <m:r>
                            <a:rPr lang="en-US" sz="2400">
                              <a:latin typeface="Cambria Math" panose="02040503050406030204" pitchFamily="18" charset="0"/>
                            </a:rPr>
                            <m:t>)</m:t>
                          </m:r>
                          <m:r>
                            <a:rPr lang="en-US" sz="2400" i="1">
                              <a:latin typeface="Cambria Math" panose="02040503050406030204" pitchFamily="18" charset="0"/>
                            </a:rPr>
                            <m:t>𝑑𝑡</m:t>
                          </m:r>
                        </m:e>
                      </m:nary>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𝑢</m:t>
                          </m:r>
                        </m:sub>
                      </m:sSub>
                      <m:r>
                        <a:rPr lang="en-US" sz="2400">
                          <a:latin typeface="Cambria Math" panose="02040503050406030204" pitchFamily="18" charset="0"/>
                        </a:rPr>
                        <m:t>(</m:t>
                      </m:r>
                      <m:r>
                        <a:rPr lang="en-US" sz="2400" i="1">
                          <a:latin typeface="Cambria Math" panose="02040503050406030204" pitchFamily="18" charset="0"/>
                        </a:rPr>
                        <m:t>𝜏</m:t>
                      </m:r>
                      <m:r>
                        <a:rPr lang="en-US" sz="2400">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num>
                        <m:den>
                          <m:r>
                            <a:rPr lang="en-US" sz="2400">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𝑚</m:t>
                          </m:r>
                        </m:sub>
                      </m:sSub>
                      <m:r>
                        <a:rPr lang="en-US" sz="2400">
                          <a:latin typeface="Cambria Math" panose="02040503050406030204" pitchFamily="18" charset="0"/>
                        </a:rPr>
                        <m:t>(</m:t>
                      </m:r>
                      <m:r>
                        <a:rPr lang="en-US" sz="2400" i="1">
                          <a:latin typeface="Cambria Math" panose="02040503050406030204" pitchFamily="18" charset="0"/>
                        </a:rPr>
                        <m:t>𝜏</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𝜏</m:t>
                      </m:r>
                      <m:r>
                        <a:rPr lang="en-US" sz="2400" b="0" i="1" smtClean="0">
                          <a:latin typeface="Cambria Math" panose="02040503050406030204" pitchFamily="18" charset="0"/>
                        </a:rPr>
                        <m:t>)</m:t>
                      </m:r>
                    </m:oMath>
                  </m:oMathPara>
                </a14:m>
                <a:endParaRPr lang="en-US" sz="2400" dirty="0" smtClean="0"/>
              </a:p>
              <a:p>
                <a:r>
                  <a:rPr lang="en-US" sz="2400" dirty="0" smtClean="0"/>
                  <a:t>FT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𝑢</m:t>
                        </m:r>
                      </m:sub>
                    </m:sSub>
                    <m:r>
                      <a:rPr lang="en-US" sz="2400">
                        <a:latin typeface="Cambria Math" panose="02040503050406030204" pitchFamily="18" charset="0"/>
                      </a:rPr>
                      <m:t>(</m:t>
                    </m:r>
                    <m:r>
                      <a:rPr lang="en-US" sz="2400" i="1">
                        <a:latin typeface="Cambria Math" panose="02040503050406030204" pitchFamily="18" charset="0"/>
                      </a:rPr>
                      <m:t>𝜏</m:t>
                    </m:r>
                    <m:r>
                      <a:rPr lang="en-US" sz="2400">
                        <a:latin typeface="Cambria Math" panose="02040503050406030204" pitchFamily="18" charset="0"/>
                      </a:rPr>
                      <m:t>)</m:t>
                    </m:r>
                  </m:oMath>
                </a14:m>
                <a:r>
                  <a:rPr lang="en-US" sz="2400" dirty="0" smtClean="0"/>
                  <a:t> gives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𝑢</m:t>
                          </m:r>
                        </m:sub>
                      </m:sSub>
                      <m:r>
                        <a:rPr lang="en-US" sz="2400">
                          <a:latin typeface="Cambria Math" panose="02040503050406030204" pitchFamily="18" charset="0"/>
                        </a:rPr>
                        <m:t>(</m:t>
                      </m:r>
                      <m:r>
                        <a:rPr lang="en-US" sz="2400" i="1">
                          <a:latin typeface="Cambria Math" panose="02040503050406030204" pitchFamily="18" charset="0"/>
                        </a:rPr>
                        <m:t>𝑓</m:t>
                      </m:r>
                      <m:r>
                        <a:rPr lang="en-US" sz="2400">
                          <a:latin typeface="Cambria Math" panose="02040503050406030204" pitchFamily="18" charset="0"/>
                        </a:rPr>
                        <m:t>)=</m:t>
                      </m:r>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𝐴</m:t>
                              </m:r>
                            </m:e>
                            <m:sub>
                              <m:r>
                                <a:rPr lang="en-US" sz="2400" i="1">
                                  <a:latin typeface="Cambria Math" panose="02040503050406030204" pitchFamily="18" charset="0"/>
                                </a:rPr>
                                <m:t>𝑐</m:t>
                              </m:r>
                            </m:sub>
                            <m:sup>
                              <m:r>
                                <a:rPr lang="en-US" sz="2400">
                                  <a:latin typeface="Cambria Math" panose="02040503050406030204" pitchFamily="18" charset="0"/>
                                </a:rPr>
                                <m:t>2</m:t>
                              </m:r>
                            </m:sup>
                          </m:sSubSup>
                        </m:num>
                        <m:den>
                          <m:r>
                            <a:rPr lang="en-US" sz="2400" b="0" i="0" smtClean="0">
                              <a:latin typeface="Cambria Math" panose="02040503050406030204" pitchFamily="18" charset="0"/>
                            </a:rPr>
                            <m:t>4</m:t>
                          </m:r>
                        </m:den>
                      </m:f>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a:latin typeface="Cambria Math" panose="02040503050406030204" pitchFamily="18" charset="0"/>
                                </a:rPr>
                                <m:t>(</m:t>
                              </m:r>
                              <m:r>
                                <a:rPr lang="en-US" sz="2400" i="1">
                                  <a:latin typeface="Cambria Math" panose="02040503050406030204" pitchFamily="18" charset="0"/>
                                </a:rPr>
                                <m:t>𝑓</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𝑚</m:t>
                                  </m:r>
                                </m:sub>
                              </m:sSub>
                              <m:r>
                                <a:rPr lang="en-US" sz="2400">
                                  <a:latin typeface="Cambria Math" panose="02040503050406030204" pitchFamily="18" charset="0"/>
                                </a:rPr>
                                <m:t>(</m:t>
                              </m:r>
                              <m:r>
                                <a:rPr lang="en-US" sz="2400" i="1">
                                  <a:latin typeface="Cambria Math" panose="02040503050406030204" pitchFamily="18" charset="0"/>
                                </a:rPr>
                                <m:t>𝑓</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e>
                          </m:d>
                        </m:e>
                      </m:d>
                    </m:oMath>
                  </m:oMathPara>
                </a14:m>
                <a:endParaRPr lang="en-US" sz="2400" dirty="0" smtClean="0"/>
              </a:p>
              <a:p>
                <a:r>
                  <a:rPr lang="en-US" sz="2800" dirty="0" smtClean="0"/>
                  <a:t>The power-spectral </a:t>
                </a:r>
                <a:r>
                  <a:rPr lang="en-US" sz="2800" dirty="0"/>
                  <a:t>density of the DSB-SC signal is the </a:t>
                </a:r>
                <a:r>
                  <a:rPr lang="en-US" sz="2800" dirty="0" smtClean="0"/>
                  <a:t>power- spectral density </a:t>
                </a:r>
                <a:r>
                  <a:rPr lang="en-US" sz="2800" dirty="0"/>
                  <a:t>of the message shifted upward and downward by </a:t>
                </a:r>
                <a:r>
                  <a:rPr lang="en-US" sz="2800" i="1" dirty="0"/>
                  <a:t>fc </a:t>
                </a:r>
                <a:r>
                  <a:rPr lang="en-US" sz="2800" dirty="0"/>
                  <a:t>and scaled by </a:t>
                </a:r>
                <a14:m>
                  <m:oMath xmlns:m="http://schemas.openxmlformats.org/officeDocument/2006/math">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2</m:t>
                        </m:r>
                      </m:den>
                    </m:f>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868362"/>
                <a:ext cx="8686800" cy="5532438"/>
              </a:xfrm>
              <a:blipFill>
                <a:blip r:embed="rId3"/>
                <a:stretch>
                  <a:fillRect l="-1263" t="-771" r="-1754" b="-1982"/>
                </a:stretch>
              </a:blipFill>
            </p:spPr>
            <p:txBody>
              <a:bodyPr/>
              <a:lstStyle/>
              <a:p>
                <a:r>
                  <a:rPr lang="en-US">
                    <a:noFill/>
                  </a:rPr>
                  <a:t> </a:t>
                </a:r>
              </a:p>
            </p:txBody>
          </p:sp>
        </mc:Fallback>
      </mc:AlternateContent>
    </p:spTree>
    <p:extLst>
      <p:ext uri="{BB962C8B-B14F-4D97-AF65-F5344CB8AC3E}">
        <p14:creationId xmlns:p14="http://schemas.microsoft.com/office/powerpoint/2010/main" val="168523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lstStyle/>
          <a:p>
            <a:r>
              <a:rPr lang="en-US" sz="4000" dirty="0" smtClean="0"/>
              <a:t>Power content of DSB-SC signal</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868362"/>
                <a:ext cx="8686800" cy="5532438"/>
              </a:xfrm>
            </p:spPr>
            <p:txBody>
              <a:bodyPr>
                <a:normAutofit fontScale="92500"/>
              </a:bodyPr>
              <a:lstStyle/>
              <a:p>
                <a:r>
                  <a:rPr lang="en-US" sz="2800" dirty="0" smtClean="0"/>
                  <a:t>The total power of DSB signal can be found by setting </a:t>
                </a:r>
                <a14:m>
                  <m:oMath xmlns:m="http://schemas.openxmlformats.org/officeDocument/2006/math">
                    <m:r>
                      <a:rPr lang="en-US" sz="2800" i="1">
                        <a:latin typeface="Cambria Math" panose="02040503050406030204" pitchFamily="18" charset="0"/>
                      </a:rPr>
                      <m:t>𝜏</m:t>
                    </m:r>
                    <m:r>
                      <a:rPr lang="en-US" sz="2800" b="0" i="1" smtClean="0">
                        <a:latin typeface="Cambria Math" panose="02040503050406030204" pitchFamily="18" charset="0"/>
                      </a:rPr>
                      <m:t>=0</m:t>
                    </m:r>
                  </m:oMath>
                </a14:m>
                <a:r>
                  <a:rPr lang="en-US" sz="2800" dirty="0" smtClean="0"/>
                  <a:t> in the autocorrelation function or </a:t>
                </a:r>
              </a:p>
              <a:p>
                <a:r>
                  <a:rPr lang="en-US" sz="2800" dirty="0" smtClean="0"/>
                  <a:t>The power can be determined by integrating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𝑢</m:t>
                        </m:r>
                      </m:sub>
                    </m:sSub>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4</m:t>
                        </m:r>
                      </m:den>
                    </m:f>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𝑚</m:t>
                                </m:r>
                              </m:sub>
                            </m:sSub>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𝑚</m:t>
                                </m:r>
                              </m:sub>
                            </m:sSub>
                            <m:r>
                              <a:rPr lang="en-US" sz="2800">
                                <a:latin typeface="Cambria Math" panose="02040503050406030204" pitchFamily="18" charset="0"/>
                              </a:rPr>
                              <m:t>(</m:t>
                            </m:r>
                            <m:r>
                              <a:rPr lang="en-US" sz="2800" i="1">
                                <a:latin typeface="Cambria Math" panose="02040503050406030204" pitchFamily="18" charset="0"/>
                              </a:rPr>
                              <m:t>𝑓</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e>
                        </m:d>
                      </m:e>
                    </m:d>
                  </m:oMath>
                </a14:m>
                <a:r>
                  <a:rPr lang="en-US" sz="2800" dirty="0" smtClean="0"/>
                  <a:t> over all frequency components. </a:t>
                </a:r>
              </a:p>
              <a:p>
                <a:r>
                  <a:rPr lang="en-US" sz="2800" dirty="0" smtClean="0"/>
                  <a:t>Using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𝑢</m:t>
                        </m:r>
                      </m:sub>
                    </m:sSub>
                    <m:r>
                      <a:rPr lang="en-US" sz="2800">
                        <a:latin typeface="Cambria Math" panose="02040503050406030204" pitchFamily="18" charset="0"/>
                      </a:rPr>
                      <m:t>(</m:t>
                    </m:r>
                    <m:r>
                      <a:rPr lang="en-US" sz="2800" i="1">
                        <a:latin typeface="Cambria Math" panose="02040503050406030204" pitchFamily="18" charset="0"/>
                      </a:rPr>
                      <m:t>𝜏</m:t>
                    </m:r>
                    <m:r>
                      <a:rPr lang="en-US" sz="280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2</m:t>
                        </m:r>
                      </m:den>
                    </m:f>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𝑚</m:t>
                        </m:r>
                      </m:sub>
                    </m:sSub>
                    <m:r>
                      <a:rPr lang="en-US" sz="2800">
                        <a:latin typeface="Cambria Math" panose="02040503050406030204" pitchFamily="18" charset="0"/>
                      </a:rPr>
                      <m:t>(</m:t>
                    </m:r>
                    <m:r>
                      <a:rPr lang="en-US" sz="2800" i="1">
                        <a:latin typeface="Cambria Math" panose="02040503050406030204" pitchFamily="18" charset="0"/>
                      </a:rPr>
                      <m:t>𝜏</m:t>
                    </m:r>
                    <m:r>
                      <a:rPr lang="en-US" sz="2800">
                        <a:latin typeface="Cambria Math" panose="02040503050406030204" pitchFamily="18" charset="0"/>
                      </a:rPr>
                      <m:t>)</m:t>
                    </m:r>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𝜏</m:t>
                    </m:r>
                    <m:r>
                      <a:rPr lang="en-US" sz="2800" b="0" i="1" smtClean="0">
                        <a:latin typeface="Cambria Math" panose="02040503050406030204" pitchFamily="18" charset="0"/>
                      </a:rPr>
                      <m:t>)</m:t>
                    </m:r>
                  </m:oMath>
                </a14:m>
                <a:r>
                  <a:rPr lang="en-US" sz="2800" dirty="0" smtClean="0"/>
                  <a:t> for </a:t>
                </a:r>
                <a14:m>
                  <m:oMath xmlns:m="http://schemas.openxmlformats.org/officeDocument/2006/math">
                    <m:r>
                      <a:rPr lang="en-US" sz="2800" i="1">
                        <a:latin typeface="Cambria Math" panose="02040503050406030204" pitchFamily="18" charset="0"/>
                      </a:rPr>
                      <m:t>𝜏</m:t>
                    </m:r>
                    <m:r>
                      <a:rPr lang="en-US" sz="2800" i="1">
                        <a:latin typeface="Cambria Math" panose="02040503050406030204" pitchFamily="18" charset="0"/>
                      </a:rPr>
                      <m:t>=0</m:t>
                    </m:r>
                  </m:oMath>
                </a14:m>
                <a:r>
                  <a:rPr lang="en-US" sz="2800" dirty="0" smtClean="0"/>
                  <a:t> gives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𝑢</m:t>
                                </m:r>
                              </m:sub>
                            </m:sSub>
                            <m:r>
                              <a:rPr lang="en-US" sz="280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2</m:t>
                                </m:r>
                              </m:den>
                            </m:f>
                            <m:sSub>
                              <m:sSubPr>
                                <m:ctrlPr>
                                  <a:rPr lang="en-US" sz="2800" i="1">
                                    <a:latin typeface="Cambria Math" panose="02040503050406030204" pitchFamily="18" charset="0"/>
                                  </a:rPr>
                                </m:ctrlPr>
                              </m:sSubPr>
                              <m:e>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𝑚</m:t>
                                        </m:r>
                                      </m:sub>
                                    </m:sSub>
                                    <m:r>
                                      <a:rPr lang="en-US" sz="2800">
                                        <a:latin typeface="Cambria Math" panose="02040503050406030204" pitchFamily="18" charset="0"/>
                                      </a:rPr>
                                      <m:t>(</m:t>
                                    </m:r>
                                    <m:r>
                                      <a:rPr lang="en-US" sz="2800" i="1">
                                        <a:latin typeface="Cambria Math" panose="02040503050406030204" pitchFamily="18" charset="0"/>
                                      </a:rPr>
                                      <m:t>𝜏</m:t>
                                    </m:r>
                                    <m:r>
                                      <a:rPr lang="en-US" sz="2800">
                                        <a:latin typeface="Cambria Math" panose="02040503050406030204" pitchFamily="18" charset="0"/>
                                      </a:rPr>
                                      <m:t>)</m:t>
                                    </m:r>
                                    <m:r>
                                      <m:rPr>
                                        <m:sty m:val="p"/>
                                      </m:rPr>
                                      <a:rPr lang="en-US" sz="2800">
                                        <a:latin typeface="Cambria Math" panose="02040503050406030204" pitchFamily="18" charset="0"/>
                                      </a:rPr>
                                      <m:t>cos</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𝜏</m:t>
                                    </m:r>
                                  </m:e>
                                </m:d>
                                <m:r>
                                  <a:rPr lang="en-US" sz="2800">
                                    <a:latin typeface="Cambria Math" panose="02040503050406030204" pitchFamily="18" charset="0"/>
                                  </a:rPr>
                                  <m:t>|</m:t>
                                </m:r>
                              </m:e>
                              <m:sub>
                                <m:r>
                                  <a:rPr lang="en-US" sz="2800" i="1">
                                    <a:latin typeface="Cambria Math" panose="02040503050406030204" pitchFamily="18" charset="0"/>
                                  </a:rPr>
                                  <m:t>𝜏</m:t>
                                </m:r>
                                <m:r>
                                  <a:rPr lang="en-US" sz="2800">
                                    <a:latin typeface="Cambria Math" panose="02040503050406030204" pitchFamily="18" charset="0"/>
                                  </a:rPr>
                                  <m:t>=0</m:t>
                                </m:r>
                              </m:sub>
                            </m:sSub>
                          </m:e>
                        </m:mr>
                        <m:mr>
                          <m:e>
                            <m:r>
                              <a:rPr lang="en-US" sz="280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2</m:t>
                                </m:r>
                              </m:den>
                            </m:f>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𝑚</m:t>
                                </m:r>
                              </m:sub>
                            </m:sSub>
                            <m:r>
                              <a:rPr lang="en-US" sz="2800">
                                <a:latin typeface="Cambria Math" panose="02040503050406030204" pitchFamily="18" charset="0"/>
                              </a:rPr>
                              <m:t>(0)=</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𝐴</m:t>
                                    </m:r>
                                  </m:e>
                                  <m:sub>
                                    <m:r>
                                      <a:rPr lang="en-US" sz="2800" i="1">
                                        <a:latin typeface="Cambria Math" panose="02040503050406030204" pitchFamily="18" charset="0"/>
                                      </a:rPr>
                                      <m:t>𝑐</m:t>
                                    </m:r>
                                  </m:sub>
                                  <m:sup>
                                    <m:r>
                                      <a:rPr lang="en-US" sz="2800">
                                        <a:latin typeface="Cambria Math" panose="02040503050406030204" pitchFamily="18" charset="0"/>
                                      </a:rPr>
                                      <m:t>2</m:t>
                                    </m:r>
                                  </m:sup>
                                </m:sSubSup>
                              </m:num>
                              <m:den>
                                <m:r>
                                  <a:rPr lang="en-US" sz="2800">
                                    <a:latin typeface="Cambria Math" panose="02040503050406030204" pitchFamily="18" charset="0"/>
                                  </a:rPr>
                                  <m:t>2</m:t>
                                </m:r>
                              </m:den>
                            </m:f>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𝑚</m:t>
                                </m:r>
                              </m:sub>
                            </m:sSub>
                          </m:e>
                        </m:mr>
                      </m:m>
                    </m:oMath>
                  </m:oMathPara>
                </a14:m>
                <a:endParaRPr lang="en-US" sz="2800" dirty="0"/>
              </a:p>
              <a:p>
                <a:pPr marL="0" indent="0">
                  <a:buNone/>
                </a:pPr>
                <a:r>
                  <a:rPr lang="en-US" sz="2800" dirty="0" smtClean="0"/>
                  <a:t>Where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𝑚</m:t>
                        </m:r>
                      </m:sub>
                    </m:sSub>
                    <m:r>
                      <a:rPr lang="en-US" sz="2800">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𝑚</m:t>
                        </m:r>
                      </m:sub>
                    </m:sSub>
                  </m:oMath>
                </a14:m>
                <a:r>
                  <a:rPr lang="en-US" sz="2800" dirty="0" smtClean="0"/>
                  <a:t> is the power of the message signal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868362"/>
                <a:ext cx="8686800" cy="5532438"/>
              </a:xfrm>
              <a:blipFill>
                <a:blip r:embed="rId3"/>
                <a:stretch>
                  <a:fillRect l="-1263" t="-991"/>
                </a:stretch>
              </a:blipFill>
            </p:spPr>
            <p:txBody>
              <a:bodyPr/>
              <a:lstStyle/>
              <a:p>
                <a:r>
                  <a:rPr lang="en-US">
                    <a:noFill/>
                  </a:rPr>
                  <a:t> </a:t>
                </a:r>
              </a:p>
            </p:txBody>
          </p:sp>
        </mc:Fallback>
      </mc:AlternateContent>
    </p:spTree>
    <p:extLst>
      <p:ext uri="{BB962C8B-B14F-4D97-AF65-F5344CB8AC3E}">
        <p14:creationId xmlns:p14="http://schemas.microsoft.com/office/powerpoint/2010/main" val="355146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a:t>
                </a:r>
                <a:r>
                  <a:rPr lang="en-US" dirty="0" smtClean="0"/>
                  <a:t>etermine </a:t>
                </a:r>
                <a:r>
                  <a:rPr lang="en-US" dirty="0"/>
                  <a:t>the power-spectral density of the modulated signal, the </a:t>
                </a:r>
                <a:r>
                  <a:rPr lang="en-US" dirty="0" smtClean="0"/>
                  <a:t>power in </a:t>
                </a:r>
                <a:r>
                  <a:rPr lang="en-US" dirty="0"/>
                  <a:t>the modulated signal, and the power in each of the sidebands</a:t>
                </a:r>
                <a:r>
                  <a:rPr lang="en-US" dirty="0" smtClean="0"/>
                  <a:t>. Given the modulated signal as</a:t>
                </a:r>
              </a:p>
              <a:p>
                <a:pPr marL="0" indent="0">
                  <a:buNone/>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𝑚</m:t>
                              </m:r>
                            </m:sub>
                          </m:sSub>
                          <m:r>
                            <m:rPr>
                              <m:sty m:val="p"/>
                            </m:rPr>
                            <a:rPr lang="en-US">
                              <a:latin typeface="Cambria Math" panose="02040503050406030204" pitchFamily="18" charset="0"/>
                            </a:rPr>
                            <m:t>cos</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𝑚</m:t>
                              </m:r>
                            </m:sub>
                          </m:sSub>
                          <m:r>
                            <a:rPr lang="en-US" i="1">
                              <a:latin typeface="Cambria Math" panose="02040503050406030204" pitchFamily="18" charset="0"/>
                            </a:rPr>
                            <m:t>𝑡</m:t>
                          </m:r>
                          <m:r>
                            <a:rPr lang="en-US">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𝑐</m:t>
                              </m:r>
                            </m:sub>
                          </m:sSub>
                        </m:e>
                      </m:d>
                    </m:oMath>
                  </m:oMathPara>
                </a14:m>
                <a:r>
                  <a:rPr lang="en-US" dirty="0"/>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518910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Demodulation of DSB-SC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135563"/>
              </a:xfrm>
            </p:spPr>
            <p:txBody>
              <a:bodyPr/>
              <a:lstStyle/>
              <a:p>
                <a:r>
                  <a:rPr lang="en-US" sz="2400" dirty="0" smtClean="0"/>
                  <a:t>In the absence of noise and ideal channel, </a:t>
                </a:r>
                <a:r>
                  <a:rPr lang="en-US" sz="2400" b="1" dirty="0" smtClean="0"/>
                  <a:t>the received signal is equal to the modulated signal</a:t>
                </a:r>
              </a:p>
              <a:p>
                <a:pPr marL="0" indent="0">
                  <a:buNone/>
                </a:pPr>
                <a14:m>
                  <m:oMathPara xmlns:m="http://schemas.openxmlformats.org/officeDocument/2006/math">
                    <m:oMathParaPr>
                      <m:jc m:val="centerGroup"/>
                    </m:oMathParaPr>
                    <m:oMath xmlns:m="http://schemas.openxmlformats.org/officeDocument/2006/math">
                      <m:d>
                        <m:dPr>
                          <m:begChr m:val=""/>
                          <m:ctrlPr>
                            <a:rPr lang="en-US" sz="2400" i="1">
                              <a:latin typeface="Cambria Math" panose="02040503050406030204" pitchFamily="18" charset="0"/>
                            </a:rPr>
                          </m:ctrlPr>
                        </m:dPr>
                        <m:e>
                          <m:r>
                            <a:rPr lang="en-US" sz="2400" i="1">
                              <a:latin typeface="Cambria Math" panose="02040503050406030204" pitchFamily="18" charset="0"/>
                            </a:rPr>
                            <m:t>𝑟</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𝑢</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e>
                      </m:d>
                    </m:oMath>
                  </m:oMathPara>
                </a14:m>
                <a:endParaRPr lang="en-US" sz="2400" dirty="0" smtClean="0"/>
              </a:p>
              <a:p>
                <a:pPr marL="0" indent="0">
                  <a:buNone/>
                </a:pPr>
                <a:endParaRPr lang="en-US" sz="2400" dirty="0" smtClean="0"/>
              </a:p>
              <a:p>
                <a:r>
                  <a:rPr lang="en-US" sz="2400" dirty="0" smtClean="0"/>
                  <a:t>Demodulation is done by multiplying </a:t>
                </a:r>
                <a:r>
                  <a:rPr lang="en-US" sz="2400" i="1" dirty="0" smtClean="0"/>
                  <a:t>r(t)</a:t>
                </a:r>
                <a:r>
                  <a:rPr lang="en-US" sz="2400" dirty="0" smtClean="0"/>
                  <a:t> by a sinusoid </a:t>
                </a:r>
                <a14:m>
                  <m:oMath xmlns:m="http://schemas.openxmlformats.org/officeDocument/2006/math">
                    <m:r>
                      <m:rPr>
                        <m:sty m:val="p"/>
                      </m:rPr>
                      <a:rPr lang="en-US" sz="2400">
                        <a:latin typeface="Cambria Math" panose="02040503050406030204" pitchFamily="18" charset="0"/>
                      </a:rPr>
                      <m:t>cos</m:t>
                    </m:r>
                    <m:d>
                      <m:dPr>
                        <m:ctrlPr>
                          <a:rPr lang="en-US" sz="2400" i="1">
                            <a:latin typeface="Cambria Math" panose="02040503050406030204" pitchFamily="18" charset="0"/>
                          </a:rPr>
                        </m:ctrlPr>
                      </m:dPr>
                      <m:e>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e>
                    </m:d>
                  </m:oMath>
                </a14:m>
                <a:endParaRPr lang="en-US" sz="2400" b="0" dirty="0" smtClean="0"/>
              </a:p>
              <a:p>
                <a:r>
                  <a:rPr lang="en-US" sz="2400" dirty="0" smtClean="0"/>
                  <a:t>Pass the resulting signal through ideal LPF with bandwidth </a:t>
                </a:r>
                <a:r>
                  <a:rPr lang="en-US" sz="2400" i="1" dirty="0" smtClean="0"/>
                  <a:t>W</a:t>
                </a:r>
              </a:p>
              <a:p>
                <a:endParaRPr lang="en-US" sz="2400" i="1" dirty="0" smtClean="0"/>
              </a:p>
              <a:p>
                <a:pPr marL="0" indent="0">
                  <a:buNone/>
                </a:pPr>
                <a14:m>
                  <m:oMathPara xmlns:m="http://schemas.openxmlformats.org/officeDocument/2006/math">
                    <m:oMathParaPr>
                      <m:jc m:val="centerGroup"/>
                    </m:oMathParaPr>
                    <m:oMath xmlns:m="http://schemas.openxmlformats.org/officeDocument/2006/math">
                      <m:d>
                        <m:dPr>
                          <m:begChr m:val=""/>
                          <m:ctrlPr>
                            <a:rPr lang="en-US" sz="2400" i="1">
                              <a:latin typeface="Cambria Math" panose="02040503050406030204" pitchFamily="18" charset="0"/>
                            </a:rPr>
                          </m:ctrlPr>
                        </m:dPr>
                        <m:e>
                          <m:r>
                            <a:rPr lang="en-US" sz="2400">
                              <a:latin typeface="Cambria Math" panose="02040503050406030204" pitchFamily="18" charset="0"/>
                            </a:rPr>
                            <m:t>⇒</m:t>
                          </m:r>
                          <m:r>
                            <a:rPr lang="en-US" sz="2400" i="1">
                              <a:latin typeface="Cambria Math" panose="02040503050406030204" pitchFamily="18" charset="0"/>
                            </a:rPr>
                            <m:t>𝑟</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e>
                      </m:d>
                      <m:r>
                        <a:rPr lang="en-US" sz="2400" i="1">
                          <a:latin typeface="Cambria Math" panose="02040503050406030204" pitchFamily="18" charset="0"/>
                        </a:rPr>
                        <m:t> </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r>
                        <a:rPr lang="en-US" sz="2400">
                          <a:latin typeface="Cambria Math" panose="02040503050406030204" pitchFamily="18" charset="0"/>
                        </a:rPr>
                        <m:t>−</m:t>
                      </m:r>
                      <m:r>
                        <a:rPr lang="en-US" sz="2400" i="1">
                          <a:latin typeface="Cambria Math" panose="02040503050406030204" pitchFamily="18" charset="0"/>
                        </a:rPr>
                        <m:t>𝜙</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r>
                        <m:rPr>
                          <m:sty m:val="p"/>
                        </m:rPr>
                        <a:rPr lang="en-US" sz="2400">
                          <a:latin typeface="Cambria Math" panose="02040503050406030204" pitchFamily="18" charset="0"/>
                        </a:rPr>
                        <m:t>cos</m:t>
                      </m:r>
                      <m:r>
                        <a:rPr lang="en-US" sz="2400">
                          <a:latin typeface="Cambria Math" panose="02040503050406030204" pitchFamily="18" charset="0"/>
                        </a:rPr>
                        <m:t>(4</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𝑐</m:t>
                          </m:r>
                        </m:sub>
                      </m:sSub>
                      <m:r>
                        <a:rPr lang="en-US" sz="2400" b="0" i="1" smtClean="0">
                          <a:latin typeface="Cambria Math" panose="02040503050406030204" pitchFamily="18" charset="0"/>
                        </a:rPr>
                        <m:t>)</m:t>
                      </m:r>
                    </m:oMath>
                  </m:oMathPara>
                </a14:m>
                <a:endParaRPr lang="en-US" sz="2400" i="1" dirty="0" smtClean="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135563"/>
              </a:xfrm>
              <a:blipFill>
                <a:blip r:embed="rId3"/>
                <a:stretch>
                  <a:fillRect l="-963" t="-831" r="-593" b="-3325"/>
                </a:stretch>
              </a:blipFill>
            </p:spPr>
            <p:txBody>
              <a:bodyPr/>
              <a:lstStyle/>
              <a:p>
                <a:r>
                  <a:rPr lang="en-US">
                    <a:noFill/>
                  </a:rPr>
                  <a:t> </a:t>
                </a:r>
              </a:p>
            </p:txBody>
          </p:sp>
        </mc:Fallback>
      </mc:AlternateContent>
    </p:spTree>
    <p:extLst>
      <p:ext uri="{BB962C8B-B14F-4D97-AF65-F5344CB8AC3E}">
        <p14:creationId xmlns:p14="http://schemas.microsoft.com/office/powerpoint/2010/main" val="3944274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Demodulation of DSB-SC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410200"/>
              </a:xfrm>
            </p:spPr>
            <p:txBody>
              <a:bodyPr/>
              <a:lstStyle/>
              <a:p>
                <a:pPr marL="0" indent="0">
                  <a:buNone/>
                </a:pPr>
                <a14:m>
                  <m:oMathPara xmlns:m="http://schemas.openxmlformats.org/officeDocument/2006/math">
                    <m:oMathParaPr>
                      <m:jc m:val="centerGroup"/>
                    </m:oMathParaPr>
                    <m:oMath xmlns:m="http://schemas.openxmlformats.org/officeDocument/2006/math">
                      <m:d>
                        <m:dPr>
                          <m:begChr m:val=""/>
                          <m:ctrlPr>
                            <a:rPr lang="en-US" sz="2000" i="1" smtClean="0">
                              <a:latin typeface="Cambria Math" panose="02040503050406030204" pitchFamily="18" charset="0"/>
                            </a:rPr>
                          </m:ctrlPr>
                        </m:dPr>
                        <m:e>
                          <m:r>
                            <a:rPr lang="en-US" sz="2000">
                              <a:latin typeface="Cambria Math" panose="02040503050406030204" pitchFamily="18" charset="0"/>
                            </a:rPr>
                            <m:t>⇒</m:t>
                          </m:r>
                          <m:r>
                            <a:rPr lang="en-US" sz="2000" i="1">
                              <a:latin typeface="Cambria Math" panose="02040503050406030204" pitchFamily="18" charset="0"/>
                            </a:rPr>
                            <m:t>𝑟</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r>
                            <a:rPr lang="en-US" sz="2000" i="1">
                              <a:latin typeface="Cambria Math" panose="02040503050406030204" pitchFamily="18" charset="0"/>
                            </a:rPr>
                            <m:t>𝜙</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r>
                            <a:rPr lang="en-US" sz="2000" i="1">
                              <a:latin typeface="Cambria Math" panose="02040503050406030204" pitchFamily="18" charset="0"/>
                            </a:rPr>
                            <m:t>𝜙</m:t>
                          </m:r>
                        </m:e>
                      </m:d>
                      <m:r>
                        <a:rPr lang="en-US" sz="2000" i="1">
                          <a:latin typeface="Cambria Math" panose="02040503050406030204" pitchFamily="18" charset="0"/>
                        </a:rPr>
                        <m:t> </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𝜙</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(4</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r>
                        <a:rPr lang="en-US" sz="2000" i="1">
                          <a:latin typeface="Cambria Math" panose="02040503050406030204" pitchFamily="18" charset="0"/>
                        </a:rPr>
                        <m:t>𝑡</m:t>
                      </m:r>
                      <m:r>
                        <a:rPr lang="en-US" sz="2000">
                          <a:latin typeface="Cambria Math" panose="02040503050406030204" pitchFamily="18" charset="0"/>
                        </a:rPr>
                        <m:t>+</m:t>
                      </m:r>
                      <m:r>
                        <a:rPr lang="en-US" sz="2000" i="1">
                          <a:latin typeface="Cambria Math" panose="02040503050406030204" pitchFamily="18" charset="0"/>
                        </a:rPr>
                        <m:t>𝜙</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b="0" i="1" smtClean="0">
                          <a:latin typeface="Cambria Math" panose="02040503050406030204" pitchFamily="18" charset="0"/>
                        </a:rPr>
                        <m:t>)</m:t>
                      </m:r>
                    </m:oMath>
                  </m:oMathPara>
                </a14:m>
                <a:endParaRPr lang="en-US" sz="2000" i="1" dirty="0" smtClean="0"/>
              </a:p>
              <a:p>
                <a:pPr marL="0" indent="0">
                  <a:buNone/>
                </a:pPr>
                <a:endParaRPr lang="en-US" sz="1100" i="1" dirty="0" smtClean="0"/>
              </a:p>
              <a:p>
                <a:r>
                  <a:rPr lang="en-US" sz="2000" dirty="0" smtClean="0"/>
                  <a:t>The LPF rejects higher </a:t>
                </a:r>
                <a:r>
                  <a:rPr lang="en-US" sz="2000" dirty="0" err="1" smtClean="0"/>
                  <a:t>freqs</a:t>
                </a:r>
                <a:r>
                  <a:rPr lang="en-US" sz="2000" dirty="0" smtClean="0"/>
                  <a:t>. </a:t>
                </a:r>
                <a:endParaRPr lang="en-US" sz="2000" dirty="0"/>
              </a:p>
              <a:p>
                <a:r>
                  <a:rPr lang="en-US" sz="2000" dirty="0" smtClean="0"/>
                  <a:t>Hence, the o/p is </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𝑙</m:t>
                          </m:r>
                        </m:sub>
                      </m:sSub>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r>
                        <a:rPr lang="en-US" sz="2000" i="1">
                          <a:latin typeface="Cambria Math" panose="02040503050406030204" pitchFamily="18" charset="0"/>
                        </a:rPr>
                        <m:t>𝑚</m:t>
                      </m:r>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𝜙</m:t>
                      </m:r>
                      <m:r>
                        <a:rPr lang="en-US" sz="2000" b="0" i="1" smtClean="0">
                          <a:latin typeface="Cambria Math" panose="02040503050406030204" pitchFamily="18" charset="0"/>
                        </a:rPr>
                        <m:t>)</m:t>
                      </m:r>
                    </m:oMath>
                  </m:oMathPara>
                </a14:m>
                <a:endParaRPr lang="en-US" sz="2000" dirty="0" smtClean="0"/>
              </a:p>
              <a:p>
                <a:pPr marL="0" indent="0">
                  <a:buNone/>
                </a:pPr>
                <a:endParaRPr lang="en-US" sz="1100" dirty="0" smtClean="0"/>
              </a:p>
              <a:p>
                <a:r>
                  <a:rPr lang="en-US" sz="2000" dirty="0" smtClean="0"/>
                  <a:t>How do we recover the intelligent signal from this received signal with phase difference </a:t>
                </a:r>
                <a14:m>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oMath>
                </a14:m>
                <a:r>
                  <a:rPr lang="en-US" sz="2000" dirty="0" smtClean="0"/>
                  <a:t> or the factor </a:t>
                </a:r>
                <a14:m>
                  <m:oMath xmlns:m="http://schemas.openxmlformats.org/officeDocument/2006/math">
                    <m:r>
                      <m:rPr>
                        <m:sty m:val="p"/>
                      </m:rPr>
                      <a:rPr lang="en-US" sz="2000">
                        <a:latin typeface="Cambria Math" panose="02040503050406030204" pitchFamily="18" charset="0"/>
                      </a:rPr>
                      <m:t>cos</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oMath>
                </a14:m>
                <a:r>
                  <a:rPr lang="en-US" sz="2000" dirty="0" smtClean="0"/>
                  <a:t>?</a:t>
                </a:r>
              </a:p>
              <a:p>
                <a:endParaRPr lang="en-US" sz="2000" dirty="0" smtClean="0"/>
              </a:p>
              <a:p>
                <a:r>
                  <a:rPr lang="en-US" sz="2000" dirty="0" smtClean="0"/>
                  <a:t>We require phase-coherent or synchronous demodulator to recover message signal </a:t>
                </a:r>
                <a:r>
                  <a:rPr lang="en-US" sz="2000" i="1" dirty="0" smtClean="0"/>
                  <a:t>m(t)</a:t>
                </a:r>
                <a:r>
                  <a:rPr lang="en-US" sz="2000" dirty="0" smtClean="0"/>
                  <a:t> from the received signal. </a:t>
                </a:r>
                <a:r>
                  <a:rPr lang="en-US" sz="2000" dirty="0" smtClean="0">
                    <a:sym typeface="Wingdings" panose="05000000000000000000" pitchFamily="2" charset="2"/>
                  </a:rPr>
                  <a:t></a:t>
                </a:r>
                <a:r>
                  <a:rPr lang="en-US" sz="2000" dirty="0"/>
                  <a:t> </a:t>
                </a:r>
                <a14:m>
                  <m:oMath xmlns:m="http://schemas.openxmlformats.org/officeDocument/2006/math">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en-US" sz="2000" i="1">
                            <a:latin typeface="Cambria Math" panose="02040503050406030204" pitchFamily="18" charset="0"/>
                          </a:rPr>
                          <m:t>𝑐</m:t>
                        </m:r>
                      </m:sub>
                    </m:sSub>
                    <m:r>
                      <a:rPr lang="en-US" sz="2000" b="0" i="1" smtClean="0">
                        <a:latin typeface="Cambria Math" panose="02040503050406030204" pitchFamily="18" charset="0"/>
                      </a:rPr>
                      <m:t>=</m:t>
                    </m:r>
                    <m:r>
                      <a:rPr lang="en-US" sz="2000" i="1">
                        <a:latin typeface="Cambria Math" panose="02040503050406030204" pitchFamily="18" charset="0"/>
                      </a:rPr>
                      <m:t>𝜙</m:t>
                    </m:r>
                    <m:r>
                      <a:rPr lang="en-US" sz="2000" i="1">
                        <a:latin typeface="Cambria Math" panose="02040503050406030204" pitchFamily="18" charset="0"/>
                      </a:rPr>
                      <m:t>)</m:t>
                    </m:r>
                  </m:oMath>
                </a14:m>
                <a:r>
                  <a:rPr lang="en-US" sz="2000" dirty="0"/>
                  <a:t> </a:t>
                </a:r>
                <a:endParaRPr lang="en-US" sz="2000" dirty="0" smtClean="0"/>
              </a:p>
              <a:p>
                <a:r>
                  <a:rPr lang="en-US" sz="2000" dirty="0" smtClean="0"/>
                  <a:t>This is done by adding a carrier component called “pilot tone” to the transmitted signal in a </a:t>
                </a:r>
                <a:r>
                  <a:rPr lang="en-US" sz="2000" b="1" dirty="0" smtClean="0"/>
                  <a:t>phase-locked</a:t>
                </a:r>
                <a:r>
                  <a:rPr lang="en-US" sz="2000" dirty="0" smtClean="0"/>
                  <a:t> technique</a:t>
                </a:r>
              </a:p>
              <a:p>
                <a:r>
                  <a:rPr lang="en-US" sz="2000" dirty="0" smtClean="0"/>
                  <a:t>Another way is to use </a:t>
                </a:r>
                <a:r>
                  <a:rPr lang="en-US" sz="2000" b="1" dirty="0" smtClean="0"/>
                  <a:t>phase-locked loop</a:t>
                </a:r>
                <a:r>
                  <a:rPr lang="en-US" sz="2000" dirty="0" smtClean="0"/>
                  <a:t> at the receiver end</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410200"/>
              </a:xfrm>
              <a:blipFill>
                <a:blip r:embed="rId3"/>
                <a:stretch>
                  <a:fillRect l="-667" t="-9245" r="-1333" b="-2029"/>
                </a:stretch>
              </a:blipFill>
            </p:spPr>
            <p:txBody>
              <a:bodyPr/>
              <a:lstStyle/>
              <a:p>
                <a:r>
                  <a:rPr lang="en-US">
                    <a:noFill/>
                  </a:rPr>
                  <a:t> </a:t>
                </a:r>
              </a:p>
            </p:txBody>
          </p:sp>
        </mc:Fallback>
      </mc:AlternateContent>
    </p:spTree>
    <p:extLst>
      <p:ext uri="{BB962C8B-B14F-4D97-AF65-F5344CB8AC3E}">
        <p14:creationId xmlns:p14="http://schemas.microsoft.com/office/powerpoint/2010/main" val="37132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Demodulation of DSB-SC</a:t>
            </a:r>
            <a:endParaRPr lang="en-US" dirty="0"/>
          </a:p>
        </p:txBody>
      </p:sp>
      <p:sp>
        <p:nvSpPr>
          <p:cNvPr id="3" name="Content Placeholder 2"/>
          <p:cNvSpPr>
            <a:spLocks noGrp="1"/>
          </p:cNvSpPr>
          <p:nvPr>
            <p:ph idx="1"/>
          </p:nvPr>
        </p:nvSpPr>
        <p:spPr>
          <a:xfrm>
            <a:off x="457200" y="990600"/>
            <a:ext cx="8229600" cy="5410200"/>
          </a:xfrm>
        </p:spPr>
        <p:txBody>
          <a:bodyPr/>
          <a:lstStyle/>
          <a:p>
            <a:r>
              <a:rPr lang="en-US" sz="2000" dirty="0" smtClean="0"/>
              <a:t>Coherent detector</a:t>
            </a:r>
            <a:endParaRPr lang="en-US" sz="2000" dirty="0"/>
          </a:p>
        </p:txBody>
      </p:sp>
      <p:pic>
        <p:nvPicPr>
          <p:cNvPr id="5122" name="Picture 2" descr="http://www.allsyllabus.com/aj/note/EEE/Analog_Communication/Unit2/Demodulation%20of%20DSBSC%20modulated%20wave%20by%20Coherent%20detec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944" y="1420448"/>
            <a:ext cx="5486400"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4305554"/>
            <a:ext cx="8229600" cy="923330"/>
          </a:xfrm>
          <a:prstGeom prst="rect">
            <a:avLst/>
          </a:prstGeom>
        </p:spPr>
        <p:txBody>
          <a:bodyPr wrap="square">
            <a:spAutoFit/>
          </a:bodyPr>
          <a:lstStyle/>
          <a:p>
            <a:pPr marL="285750" indent="-285750">
              <a:buFont typeface="Arial" panose="020B0604020202020204" pitchFamily="34" charset="0"/>
              <a:buChar char="•"/>
            </a:pPr>
            <a:r>
              <a:rPr lang="en-US" dirty="0"/>
              <a:t>The message signal m(t) can be uniquely recovered from a DSBSC wave s(t) </a:t>
            </a:r>
            <a:r>
              <a:rPr lang="en-US" dirty="0" smtClean="0"/>
              <a:t>by first </a:t>
            </a:r>
            <a:r>
              <a:rPr lang="en-US" dirty="0"/>
              <a:t>multiplying s(t) with a locally generated sinusoidal wave and then low pass </a:t>
            </a:r>
            <a:r>
              <a:rPr lang="en-US" dirty="0" smtClean="0"/>
              <a:t>filtering the </a:t>
            </a:r>
            <a:r>
              <a:rPr lang="en-US" dirty="0"/>
              <a:t>product as shown.</a:t>
            </a:r>
          </a:p>
        </p:txBody>
      </p:sp>
      <p:sp>
        <p:nvSpPr>
          <p:cNvPr id="5" name="Rectangle 4"/>
          <p:cNvSpPr/>
          <p:nvPr/>
        </p:nvSpPr>
        <p:spPr>
          <a:xfrm>
            <a:off x="489488" y="5257800"/>
            <a:ext cx="8197312" cy="1477328"/>
          </a:xfrm>
          <a:prstGeom prst="rect">
            <a:avLst/>
          </a:prstGeom>
        </p:spPr>
        <p:txBody>
          <a:bodyPr wrap="square">
            <a:spAutoFit/>
          </a:bodyPr>
          <a:lstStyle/>
          <a:p>
            <a:pPr marL="285750" indent="-285750">
              <a:buFont typeface="Arial" panose="020B0604020202020204" pitchFamily="34" charset="0"/>
              <a:buChar char="•"/>
            </a:pPr>
            <a:r>
              <a:rPr lang="en-US" dirty="0"/>
              <a:t>It is assumed that the local oscillator signal is exactly coherent or </a:t>
            </a:r>
            <a:r>
              <a:rPr lang="en-US" dirty="0" smtClean="0"/>
              <a:t>synchronized</a:t>
            </a:r>
            <a:r>
              <a:rPr lang="en-US" dirty="0"/>
              <a:t>, </a:t>
            </a:r>
            <a:r>
              <a:rPr lang="en-US" dirty="0" smtClean="0"/>
              <a:t>in both </a:t>
            </a:r>
            <a:r>
              <a:rPr lang="en-US" dirty="0"/>
              <a:t>frequency and phase, with the carrier wave c(t) used in the product modulator </a:t>
            </a:r>
            <a:r>
              <a:rPr lang="en-US" dirty="0" smtClean="0"/>
              <a:t>to generate </a:t>
            </a:r>
            <a:r>
              <a:rPr lang="en-US" dirty="0"/>
              <a:t>s(t). </a:t>
            </a:r>
            <a:endParaRPr lang="en-US" dirty="0" smtClean="0"/>
          </a:p>
          <a:p>
            <a:pPr marL="285750" indent="-285750">
              <a:buFont typeface="Arial" panose="020B0604020202020204" pitchFamily="34" charset="0"/>
              <a:buChar char="•"/>
            </a:pPr>
            <a:r>
              <a:rPr lang="en-US" dirty="0" smtClean="0"/>
              <a:t>This </a:t>
            </a:r>
            <a:r>
              <a:rPr lang="en-US" dirty="0"/>
              <a:t>method of demodulation is known as coherent detection </a:t>
            </a:r>
            <a:r>
              <a:rPr lang="en-US" dirty="0" smtClean="0"/>
              <a:t>or synchronous </a:t>
            </a:r>
            <a:r>
              <a:rPr lang="en-US" dirty="0"/>
              <a:t>detection.</a:t>
            </a:r>
          </a:p>
        </p:txBody>
      </p:sp>
    </p:spTree>
    <p:extLst>
      <p:ext uri="{BB962C8B-B14F-4D97-AF65-F5344CB8AC3E}">
        <p14:creationId xmlns:p14="http://schemas.microsoft.com/office/powerpoint/2010/main" val="12940692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a:t>Demodulation of DSB-SC</a:t>
            </a:r>
          </a:p>
        </p:txBody>
      </p:sp>
      <p:pic>
        <p:nvPicPr>
          <p:cNvPr id="10242" name="Picture 2" descr="http://www.allsyllabus.com/aj/note/ECE/Analog_Communication/Unit2/Demodulation%20of%20DSBSC%20modulated%20wave%20by%20Coherent%20detection2.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33550" y="999744"/>
            <a:ext cx="567690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838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a:t>Demodulation of DSB-SC</a:t>
            </a:r>
          </a:p>
        </p:txBody>
      </p:sp>
      <p:sp>
        <p:nvSpPr>
          <p:cNvPr id="3" name="Content Placeholder 2"/>
          <p:cNvSpPr>
            <a:spLocks noGrp="1"/>
          </p:cNvSpPr>
          <p:nvPr>
            <p:ph idx="1"/>
          </p:nvPr>
        </p:nvSpPr>
        <p:spPr>
          <a:xfrm>
            <a:off x="457200" y="990600"/>
            <a:ext cx="8229600" cy="5135563"/>
          </a:xfrm>
        </p:spPr>
        <p:txBody>
          <a:bodyPr/>
          <a:lstStyle/>
          <a:p>
            <a:r>
              <a:rPr lang="en-US" sz="2000" dirty="0"/>
              <a:t>From the spectrum, it is clear that the unwanted component (first term in </a:t>
            </a:r>
            <a:r>
              <a:rPr lang="en-US" sz="2000" dirty="0" smtClean="0"/>
              <a:t>the expression</a:t>
            </a:r>
            <a:r>
              <a:rPr lang="en-US" sz="2000" dirty="0"/>
              <a:t>) can be removed by the low-pass filter, provided that the cut-off frequency </a:t>
            </a:r>
            <a:r>
              <a:rPr lang="en-US" sz="2000" dirty="0" smtClean="0"/>
              <a:t>of the </a:t>
            </a:r>
            <a:r>
              <a:rPr lang="en-US" sz="2000" dirty="0"/>
              <a:t>filter is greater than W but less than 2fc-W. </a:t>
            </a:r>
            <a:endParaRPr lang="en-US" sz="2000" dirty="0" smtClean="0"/>
          </a:p>
          <a:p>
            <a:r>
              <a:rPr lang="en-US" sz="2000" dirty="0" smtClean="0"/>
              <a:t>The </a:t>
            </a:r>
            <a:r>
              <a:rPr lang="en-US" sz="2000" dirty="0"/>
              <a:t>filter output is given by</a:t>
            </a:r>
          </a:p>
        </p:txBody>
      </p:sp>
      <p:pic>
        <p:nvPicPr>
          <p:cNvPr id="11266" name="Picture 2" descr="http://www.allsyllabus.com/aj/note/ECE/Analog_Communication/Unit2/Demodulation%20of%20DSBSC%20modulated%20wave%20by%20Coherent%20detection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667000"/>
            <a:ext cx="3676555" cy="114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750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240"/>
            <a:ext cx="8229600" cy="715962"/>
          </a:xfrm>
        </p:spPr>
        <p:txBody>
          <a:bodyPr/>
          <a:lstStyle/>
          <a:p>
            <a:r>
              <a:rPr lang="en-US" dirty="0" smtClean="0"/>
              <a:t>Method of frequency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65202"/>
                <a:ext cx="8229600" cy="5260961"/>
              </a:xfrm>
            </p:spPr>
            <p:txBody>
              <a:bodyPr/>
              <a:lstStyle/>
              <a:p>
                <a:r>
                  <a:rPr lang="en-US" sz="2000" dirty="0" smtClean="0"/>
                  <a:t>A signal may be translated to a new spectral range by multiplying the signal with an auxiliary sinusoidal signal.</a:t>
                </a:r>
              </a:p>
              <a:p>
                <a:r>
                  <a:rPr lang="en-US" sz="2000" dirty="0" smtClean="0"/>
                  <a:t>Let’s take a signal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r>
                                  <m:rPr>
                                    <m:sty m:val="p"/>
                                  </m:rPr>
                                  <a:rPr lang="en-US" sz="2000">
                                    <a:latin typeface="Cambria Math" panose="02040503050406030204" pitchFamily="18" charset="0"/>
                                  </a:rPr>
                                  <m:t>cos</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r>
                                  <m:rPr>
                                    <m:sty m:val="p"/>
                                  </m:rPr>
                                  <a:rPr lang="en-US" sz="2000">
                                    <a:latin typeface="Cambria Math" panose="02040503050406030204" pitchFamily="18" charset="0"/>
                                  </a:rPr>
                                  <m:t>cos</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e>
                            </m:d>
                          </m:e>
                        </m:mr>
                        <m:mr>
                          <m:e>
                            <m:eqArr>
                              <m:eqArrPr>
                                <m:ctrlPr>
                                  <a:rPr lang="en-US" sz="2000" i="1">
                                    <a:latin typeface="Cambria Math" panose="02040503050406030204" pitchFamily="18" charset="0"/>
                                  </a:rPr>
                                </m:ctrlPr>
                              </m:eqArrPr>
                              <m:e>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num>
                                  <m:den>
                                    <m:r>
                                      <a:rPr lang="en-US" sz="2000">
                                        <a:latin typeface="Cambria Math" panose="02040503050406030204" pitchFamily="18" charset="0"/>
                                      </a:rPr>
                                      <m:t>2</m:t>
                                    </m:r>
                                  </m:den>
                                </m:f>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𝑡</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m:t>
                                        </m:r>
                                        <m:r>
                                          <a:rPr lang="en-US" sz="2000" i="1">
                                            <a:latin typeface="Cambria Math" panose="02040503050406030204" pitchFamily="18" charset="0"/>
                                          </a:rPr>
                                          <m:t>𝑗</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i="1">
                                            <a:latin typeface="Cambria Math" panose="02040503050406030204" pitchFamily="18" charset="0"/>
                                          </a:rPr>
                                          <m:t>𝑡</m:t>
                                        </m:r>
                                      </m:sup>
                                    </m:sSup>
                                  </m:e>
                                </m:d>
                              </m:e>
                              <m:e>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num>
                                  <m:den>
                                    <m:r>
                                      <a:rPr lang="en-US" sz="2000">
                                        <a:latin typeface="Cambria Math" panose="02040503050406030204" pitchFamily="18" charset="0"/>
                                      </a:rPr>
                                      <m:t>2</m:t>
                                    </m:r>
                                  </m:den>
                                </m:f>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sup>
                                    </m:sSup>
                                    <m:r>
                                      <a:rPr lang="en-US" sz="2000" b="0" i="0"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m:t>
                                        </m:r>
                                        <m:r>
                                          <a:rPr lang="en-US" sz="2000" i="1">
                                            <a:latin typeface="Cambria Math" panose="02040503050406030204" pitchFamily="18" charset="0"/>
                                          </a:rPr>
                                          <m:t>𝑗</m:t>
                                        </m:r>
                                        <m:r>
                                          <a:rPr lang="en-US" sz="2000">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𝑚</m:t>
                                            </m:r>
                                          </m:sub>
                                        </m:sSub>
                                        <m:r>
                                          <a:rPr lang="en-US" sz="2000" i="1">
                                            <a:latin typeface="Cambria Math" panose="02040503050406030204" pitchFamily="18" charset="0"/>
                                          </a:rPr>
                                          <m:t>𝑡</m:t>
                                        </m:r>
                                      </m:sup>
                                    </m:sSup>
                                  </m:e>
                                </m:d>
                              </m:e>
                            </m:eqArr>
                          </m:e>
                        </m:mr>
                      </m:m>
                    </m:oMath>
                  </m:oMathPara>
                </a14:m>
                <a:endParaRPr lang="en-US" sz="2000" dirty="0"/>
              </a:p>
              <a:p>
                <a:r>
                  <a:rPr lang="en-US" sz="2000" dirty="0" smtClean="0"/>
                  <a:t>The two sided spectral amplitude pattern is as shown below (a)</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65202"/>
                <a:ext cx="8229600" cy="5260961"/>
              </a:xfrm>
              <a:blipFill>
                <a:blip r:embed="rId3"/>
                <a:stretch>
                  <a:fillRect l="-667" t="-57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687912" y="3783003"/>
            <a:ext cx="5768177" cy="2945451"/>
          </a:xfrm>
          <a:prstGeom prst="rect">
            <a:avLst/>
          </a:prstGeom>
        </p:spPr>
      </p:pic>
      <p:sp>
        <p:nvSpPr>
          <p:cNvPr id="5" name="TextBox 4"/>
          <p:cNvSpPr txBox="1"/>
          <p:nvPr/>
        </p:nvSpPr>
        <p:spPr>
          <a:xfrm>
            <a:off x="6705600" y="2514600"/>
            <a:ext cx="1804918" cy="369332"/>
          </a:xfrm>
          <a:prstGeom prst="rect">
            <a:avLst/>
          </a:prstGeom>
          <a:noFill/>
        </p:spPr>
        <p:txBody>
          <a:bodyPr wrap="none" rtlCol="0">
            <a:spAutoFit/>
          </a:bodyPr>
          <a:lstStyle/>
          <a:p>
            <a:r>
              <a:rPr lang="en-US" dirty="0" smtClean="0"/>
              <a:t>Euler’s theorem</a:t>
            </a:r>
            <a:endParaRPr lang="en-US" dirty="0"/>
          </a:p>
        </p:txBody>
      </p:sp>
    </p:spTree>
    <p:extLst>
      <p:ext uri="{BB962C8B-B14F-4D97-AF65-F5344CB8AC3E}">
        <p14:creationId xmlns:p14="http://schemas.microsoft.com/office/powerpoint/2010/main" val="427906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Demodulation of DSB-SC</a:t>
            </a:r>
            <a:endParaRPr lang="en-US" dirty="0"/>
          </a:p>
        </p:txBody>
      </p:sp>
      <p:sp>
        <p:nvSpPr>
          <p:cNvPr id="3" name="Content Placeholder 2"/>
          <p:cNvSpPr>
            <a:spLocks noGrp="1"/>
          </p:cNvSpPr>
          <p:nvPr>
            <p:ph idx="1"/>
          </p:nvPr>
        </p:nvSpPr>
        <p:spPr>
          <a:xfrm>
            <a:off x="457200" y="990600"/>
            <a:ext cx="8229600" cy="5410200"/>
          </a:xfrm>
        </p:spPr>
        <p:txBody>
          <a:bodyPr/>
          <a:lstStyle/>
          <a:p>
            <a:r>
              <a:rPr lang="en-US" sz="2000" dirty="0" smtClean="0"/>
              <a:t>Costas receiver or Costas loop</a:t>
            </a:r>
            <a:endParaRPr lang="en-US" sz="2000" dirty="0"/>
          </a:p>
        </p:txBody>
      </p:sp>
      <p:pic>
        <p:nvPicPr>
          <p:cNvPr id="6146" name="Picture 2" descr="http://www.allsyllabus.com/aj/note/EEE/Analog_Communication/Unit2/Costas%20Receiver%20%28Costas%20loop%292.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65613" y="1459743"/>
            <a:ext cx="5212773" cy="37407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7199" y="5213204"/>
            <a:ext cx="8229600" cy="1200329"/>
          </a:xfrm>
          <a:prstGeom prst="rect">
            <a:avLst/>
          </a:prstGeom>
        </p:spPr>
        <p:txBody>
          <a:bodyPr wrap="square">
            <a:spAutoFit/>
          </a:bodyPr>
          <a:lstStyle/>
          <a:p>
            <a:r>
              <a:rPr lang="en-US" dirty="0"/>
              <a:t>Costas receiver is a synchronous receiver system, suitable for </a:t>
            </a:r>
            <a:r>
              <a:rPr lang="en-US" dirty="0" smtClean="0"/>
              <a:t>demodulating DSBSC waves. It consists of two coherent detectors supplied with the same input signal but with individual local oscillator signals that in phase quadrature w.r.t. to each other as indicated in the image above</a:t>
            </a:r>
            <a:endParaRPr lang="en-US" dirty="0"/>
          </a:p>
        </p:txBody>
      </p:sp>
    </p:spTree>
    <p:extLst>
      <p:ext uri="{BB962C8B-B14F-4D97-AF65-F5344CB8AC3E}">
        <p14:creationId xmlns:p14="http://schemas.microsoft.com/office/powerpoint/2010/main" val="3617903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DSB-SC</a:t>
            </a:r>
            <a:endParaRPr lang="en-US" dirty="0"/>
          </a:p>
        </p:txBody>
      </p:sp>
      <p:sp>
        <p:nvSpPr>
          <p:cNvPr id="3" name="Content Placeholder 2"/>
          <p:cNvSpPr>
            <a:spLocks noGrp="1"/>
          </p:cNvSpPr>
          <p:nvPr>
            <p:ph idx="1"/>
          </p:nvPr>
        </p:nvSpPr>
        <p:spPr>
          <a:xfrm>
            <a:off x="457200" y="1600200"/>
            <a:ext cx="4114800" cy="4525963"/>
          </a:xfrm>
        </p:spPr>
        <p:txBody>
          <a:bodyPr/>
          <a:lstStyle/>
          <a:p>
            <a:pPr marL="0" indent="0">
              <a:buNone/>
            </a:pPr>
            <a:r>
              <a:rPr lang="en-US" sz="2000" b="1" dirty="0" smtClean="0"/>
              <a:t>Advantages</a:t>
            </a:r>
          </a:p>
          <a:p>
            <a:r>
              <a:rPr lang="en-US" sz="2000" dirty="0"/>
              <a:t>Low Power consumption or power saying.</a:t>
            </a:r>
          </a:p>
          <a:p>
            <a:r>
              <a:rPr lang="en-US" sz="2000" dirty="0" smtClean="0"/>
              <a:t>The </a:t>
            </a:r>
            <a:r>
              <a:rPr lang="en-US" sz="2000" dirty="0"/>
              <a:t>modulation system is simple.</a:t>
            </a:r>
          </a:p>
          <a:p>
            <a:r>
              <a:rPr lang="en-US" sz="2000" dirty="0" smtClean="0"/>
              <a:t>Efficiency </a:t>
            </a:r>
            <a:r>
              <a:rPr lang="en-US" sz="2000" dirty="0"/>
              <a:t>is more than AM</a:t>
            </a:r>
          </a:p>
          <a:p>
            <a:r>
              <a:rPr lang="en-US" sz="2000" dirty="0" smtClean="0"/>
              <a:t>Carrier </a:t>
            </a:r>
            <a:r>
              <a:rPr lang="en-US" sz="2000" dirty="0"/>
              <a:t>wave is suppressed</a:t>
            </a:r>
          </a:p>
          <a:p>
            <a:r>
              <a:rPr lang="en-US" sz="2000" dirty="0" smtClean="0"/>
              <a:t>Linear </a:t>
            </a:r>
            <a:r>
              <a:rPr lang="en-US" sz="2000" dirty="0"/>
              <a:t>modulation type is required</a:t>
            </a:r>
          </a:p>
          <a:p>
            <a:r>
              <a:rPr lang="en-US" sz="2000" dirty="0" smtClean="0"/>
              <a:t>It </a:t>
            </a:r>
            <a:r>
              <a:rPr lang="en-US" sz="2000" dirty="0"/>
              <a:t>can be used for point to point communication</a:t>
            </a:r>
          </a:p>
        </p:txBody>
      </p:sp>
      <p:sp>
        <p:nvSpPr>
          <p:cNvPr id="4" name="Content Placeholder 2"/>
          <p:cNvSpPr txBox="1">
            <a:spLocks/>
          </p:cNvSpPr>
          <p:nvPr/>
        </p:nvSpPr>
        <p:spPr bwMode="auto">
          <a:xfrm>
            <a:off x="4800600" y="1600199"/>
            <a:ext cx="4114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t>Disadvantages</a:t>
            </a:r>
          </a:p>
          <a:p>
            <a:r>
              <a:rPr lang="en-US" sz="2000" dirty="0"/>
              <a:t>Design o f receiver is complex</a:t>
            </a:r>
          </a:p>
          <a:p>
            <a:r>
              <a:rPr lang="en-US" sz="2000" dirty="0" smtClean="0"/>
              <a:t>Bandwidth </a:t>
            </a:r>
            <a:r>
              <a:rPr lang="en-US" sz="2000" dirty="0"/>
              <a:t>required is same as that o f AM</a:t>
            </a:r>
          </a:p>
        </p:txBody>
      </p:sp>
      <p:sp>
        <p:nvSpPr>
          <p:cNvPr id="5" name="Rectangle 4"/>
          <p:cNvSpPr/>
          <p:nvPr/>
        </p:nvSpPr>
        <p:spPr>
          <a:xfrm>
            <a:off x="5029200" y="4419600"/>
            <a:ext cx="3886200" cy="1200329"/>
          </a:xfrm>
          <a:prstGeom prst="rect">
            <a:avLst/>
          </a:prstGeom>
        </p:spPr>
        <p:txBody>
          <a:bodyPr wrap="square">
            <a:spAutoFit/>
          </a:bodyPr>
          <a:lstStyle/>
          <a:p>
            <a:r>
              <a:rPr lang="en-US" sz="2400" b="1" dirty="0" smtClean="0"/>
              <a:t>Application</a:t>
            </a:r>
          </a:p>
          <a:p>
            <a:r>
              <a:rPr lang="en-US" sz="2400" dirty="0" smtClean="0"/>
              <a:t>Analogue </a:t>
            </a:r>
            <a:r>
              <a:rPr lang="en-US" sz="2400" dirty="0"/>
              <a:t>TV systems to transmit color information</a:t>
            </a:r>
          </a:p>
        </p:txBody>
      </p:sp>
    </p:spTree>
    <p:extLst>
      <p:ext uri="{BB962C8B-B14F-4D97-AF65-F5344CB8AC3E}">
        <p14:creationId xmlns:p14="http://schemas.microsoft.com/office/powerpoint/2010/main" val="19061231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side-band suppressed carrier modulation (SSB-SC)</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a:t>Standard AM and </a:t>
            </a:r>
            <a:r>
              <a:rPr lang="en-US" sz="2400" dirty="0" smtClean="0"/>
              <a:t>DSB-SC </a:t>
            </a:r>
            <a:r>
              <a:rPr lang="en-US" sz="2400" dirty="0"/>
              <a:t>require transmission bandwidth equal to twice </a:t>
            </a:r>
            <a:r>
              <a:rPr lang="en-US" sz="2400" dirty="0" smtClean="0"/>
              <a:t>the message </a:t>
            </a:r>
            <a:r>
              <a:rPr lang="en-US" sz="2400" dirty="0"/>
              <a:t>bandwidth. </a:t>
            </a:r>
            <a:endParaRPr lang="en-US" sz="2400" dirty="0" smtClean="0"/>
          </a:p>
          <a:p>
            <a:r>
              <a:rPr lang="en-US" sz="2400" dirty="0" smtClean="0"/>
              <a:t>In </a:t>
            </a:r>
            <a:r>
              <a:rPr lang="en-US" sz="2400" dirty="0"/>
              <a:t>both </a:t>
            </a:r>
            <a:r>
              <a:rPr lang="en-US" sz="2400" dirty="0" smtClean="0"/>
              <a:t>cases, the spectrum </a:t>
            </a:r>
            <a:r>
              <a:rPr lang="en-US" sz="2400" dirty="0"/>
              <a:t>contains two side bands of </a:t>
            </a:r>
            <a:r>
              <a:rPr lang="en-US" sz="2400" dirty="0" smtClean="0"/>
              <a:t>width </a:t>
            </a:r>
            <a:r>
              <a:rPr lang="en-US" sz="2400" i="1" dirty="0"/>
              <a:t>W</a:t>
            </a:r>
            <a:r>
              <a:rPr lang="en-US" sz="2400" dirty="0"/>
              <a:t> </a:t>
            </a:r>
            <a:r>
              <a:rPr lang="en-US" sz="2400" dirty="0" smtClean="0"/>
              <a:t>Hz, each</a:t>
            </a:r>
            <a:r>
              <a:rPr lang="en-US" sz="2400" dirty="0"/>
              <a:t>. </a:t>
            </a:r>
            <a:endParaRPr lang="en-US" sz="2400" dirty="0" smtClean="0"/>
          </a:p>
          <a:p>
            <a:r>
              <a:rPr lang="en-US" sz="2400" dirty="0" smtClean="0"/>
              <a:t>However, </a:t>
            </a:r>
            <a:r>
              <a:rPr lang="en-US" sz="2400" dirty="0"/>
              <a:t>the </a:t>
            </a:r>
            <a:r>
              <a:rPr lang="en-US" sz="2400" b="1" dirty="0"/>
              <a:t>upper</a:t>
            </a:r>
            <a:r>
              <a:rPr lang="en-US" sz="2400" dirty="0"/>
              <a:t> and </a:t>
            </a:r>
            <a:r>
              <a:rPr lang="en-US" sz="2400" b="1" dirty="0"/>
              <a:t>lower</a:t>
            </a:r>
            <a:r>
              <a:rPr lang="en-US" sz="2400" dirty="0"/>
              <a:t> sides are uniquely related to each other by the virtue </a:t>
            </a:r>
            <a:r>
              <a:rPr lang="en-US" sz="2400" dirty="0" smtClean="0"/>
              <a:t>of their </a:t>
            </a:r>
            <a:r>
              <a:rPr lang="en-US" sz="2400" dirty="0"/>
              <a:t>symmetry about the carrier frequency. </a:t>
            </a:r>
            <a:endParaRPr lang="en-US" sz="2400" dirty="0" smtClean="0"/>
          </a:p>
          <a:p>
            <a:r>
              <a:rPr lang="en-US" sz="2400" dirty="0" smtClean="0"/>
              <a:t>That </a:t>
            </a:r>
            <a:r>
              <a:rPr lang="en-US" sz="2400" dirty="0"/>
              <a:t>is, given the amplitude and </a:t>
            </a:r>
            <a:r>
              <a:rPr lang="en-US" sz="2400" dirty="0" smtClean="0"/>
              <a:t>phase spectra </a:t>
            </a:r>
            <a:r>
              <a:rPr lang="en-US" sz="2400" dirty="0"/>
              <a:t>of either side band, the other can be uniquely determined. </a:t>
            </a:r>
            <a:endParaRPr lang="en-US" sz="2400" dirty="0" smtClean="0"/>
          </a:p>
          <a:p>
            <a:r>
              <a:rPr lang="en-US" sz="2400" b="1" dirty="0" smtClean="0"/>
              <a:t>No </a:t>
            </a:r>
            <a:r>
              <a:rPr lang="en-US" sz="2400" b="1" dirty="0"/>
              <a:t>information is </a:t>
            </a:r>
            <a:r>
              <a:rPr lang="en-US" sz="2400" b="1" dirty="0" smtClean="0"/>
              <a:t>lost </a:t>
            </a:r>
            <a:r>
              <a:rPr lang="en-US" sz="2400" dirty="0" smtClean="0"/>
              <a:t>when only </a:t>
            </a:r>
            <a:r>
              <a:rPr lang="en-US" sz="2400" dirty="0"/>
              <a:t>one </a:t>
            </a:r>
            <a:r>
              <a:rPr lang="en-US" sz="2400" dirty="0" smtClean="0"/>
              <a:t>side band </a:t>
            </a:r>
            <a:r>
              <a:rPr lang="en-US" sz="2400" dirty="0"/>
              <a:t>is transmitted, </a:t>
            </a:r>
            <a:r>
              <a:rPr lang="en-US" sz="2400" dirty="0" smtClean="0"/>
              <a:t>and </a:t>
            </a:r>
            <a:r>
              <a:rPr lang="en-US" sz="2400" dirty="0"/>
              <a:t>both the carrier and the other side band are </a:t>
            </a:r>
            <a:r>
              <a:rPr lang="en-US" sz="2400" dirty="0" smtClean="0"/>
              <a:t>suppressed at the transmitter. </a:t>
            </a:r>
          </a:p>
          <a:p>
            <a:r>
              <a:rPr lang="en-US" sz="2400" dirty="0" smtClean="0"/>
              <a:t>This </a:t>
            </a:r>
            <a:r>
              <a:rPr lang="en-US" sz="2400" dirty="0"/>
              <a:t>kind of modulation is called </a:t>
            </a:r>
            <a:r>
              <a:rPr lang="en-US" sz="2400" b="1" dirty="0" smtClean="0">
                <a:solidFill>
                  <a:srgbClr val="FF0000"/>
                </a:solidFill>
              </a:rPr>
              <a:t>SSB-SC</a:t>
            </a:r>
            <a:endParaRPr lang="en-US" sz="2400" b="1" dirty="0">
              <a:solidFill>
                <a:srgbClr val="FF0000"/>
              </a:solidFill>
            </a:endParaRPr>
          </a:p>
        </p:txBody>
      </p:sp>
    </p:spTree>
    <p:extLst>
      <p:ext uri="{BB962C8B-B14F-4D97-AF65-F5344CB8AC3E}">
        <p14:creationId xmlns:p14="http://schemas.microsoft.com/office/powerpoint/2010/main" val="294970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Single side-band suppressed carrier modulation (SSB-SC)</a:t>
            </a:r>
            <a:endParaRPr lang="en-US" sz="2800" dirty="0"/>
          </a:p>
        </p:txBody>
      </p:sp>
      <p:sp>
        <p:nvSpPr>
          <p:cNvPr id="4" name="Content Placeholder 3"/>
          <p:cNvSpPr>
            <a:spLocks noGrp="1"/>
          </p:cNvSpPr>
          <p:nvPr>
            <p:ph idx="1"/>
          </p:nvPr>
        </p:nvSpPr>
        <p:spPr>
          <a:xfrm>
            <a:off x="457200" y="4800600"/>
            <a:ext cx="8229600" cy="1325563"/>
          </a:xfrm>
        </p:spPr>
        <p:txBody>
          <a:bodyPr/>
          <a:lstStyle/>
          <a:p>
            <a:r>
              <a:rPr lang="en-US" dirty="0" smtClean="0"/>
              <a:t>The selection of the sideband is done by using Hilbert transform filter</a:t>
            </a:r>
            <a:endParaRPr lang="en-US" dirty="0"/>
          </a:p>
        </p:txBody>
      </p:sp>
      <p:pic>
        <p:nvPicPr>
          <p:cNvPr id="7170" name="Picture 2" descr="http://www.allsyllabus.com/aj/note/EEE/Analog_Communication/Unit3/Single%20Side%20Band%20Suppressed%20Carrier%20modulation1.PNG"/>
          <p:cNvPicPr>
            <a:picLocks noChangeAspect="1" noChangeArrowheads="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47850" y="1295400"/>
            <a:ext cx="544830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51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a message signal </a:t>
                </a:r>
                <a14:m>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)=20</m:t>
                        </m:r>
                        <m:r>
                          <m:rPr>
                            <m:sty m:val="p"/>
                          </m:rPr>
                          <a:rPr lang="en-US">
                            <a:latin typeface="Cambria Math" panose="02040503050406030204" pitchFamily="18" charset="0"/>
                          </a:rPr>
                          <m:t>cos</m:t>
                        </m:r>
                        <m:r>
                          <a:rPr lang="en-US">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𝑡</m:t>
                        </m:r>
                      </m:e>
                    </m:d>
                  </m:oMath>
                </a14:m>
                <a:r>
                  <a:rPr lang="en-US" dirty="0" smtClean="0"/>
                  <a:t>V and a carrier signal  </a:t>
                </a:r>
                <a14:m>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)=50</m:t>
                        </m:r>
                        <m:r>
                          <m:rPr>
                            <m:sty m:val="p"/>
                          </m:rPr>
                          <a:rPr lang="en-US">
                            <a:latin typeface="Cambria Math" panose="02040503050406030204" pitchFamily="18" charset="0"/>
                          </a:rPr>
                          <m:t>cos</m:t>
                        </m:r>
                        <m:r>
                          <a:rPr lang="en-US">
                            <a:latin typeface="Cambria Math" panose="02040503050406030204" pitchFamily="18" charset="0"/>
                          </a:rPr>
                          <m:t>(100</m:t>
                        </m:r>
                        <m:r>
                          <a:rPr lang="en-US" i="1">
                            <a:latin typeface="Cambria Math" panose="02040503050406030204" pitchFamily="18" charset="0"/>
                          </a:rPr>
                          <m:t>𝜋</m:t>
                        </m:r>
                        <m:r>
                          <a:rPr lang="en-US" i="1">
                            <a:latin typeface="Cambria Math" panose="02040503050406030204" pitchFamily="18" charset="0"/>
                          </a:rPr>
                          <m:t>𝑡</m:t>
                        </m:r>
                      </m:e>
                    </m:d>
                  </m:oMath>
                </a14:m>
                <a:r>
                  <a:rPr lang="en-US" dirty="0" smtClean="0"/>
                  <a:t>V</a:t>
                </a:r>
              </a:p>
              <a:p>
                <a:pPr lvl="1"/>
                <a:r>
                  <a:rPr lang="en-US" dirty="0" smtClean="0"/>
                  <a:t>Find the resulting AM wave for 75% modulation</a:t>
                </a:r>
              </a:p>
              <a:p>
                <a:pPr lvl="1"/>
                <a:r>
                  <a:rPr lang="en-US" dirty="0" smtClean="0"/>
                  <a:t>Sketch the spectrum of this AM wave</a:t>
                </a:r>
              </a:p>
              <a:p>
                <a:pPr lvl="1"/>
                <a:r>
                  <a:rPr lang="en-US" dirty="0" smtClean="0"/>
                  <a:t>Find the power developed across a load of 150 </a:t>
                </a:r>
                <a:r>
                  <a:rPr lang="el-GR" dirty="0" smtClean="0"/>
                  <a:t>Ω</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4161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a:xfrm>
            <a:off x="457200" y="1417638"/>
            <a:ext cx="8229600" cy="4708525"/>
          </a:xfrm>
        </p:spPr>
        <p:txBody>
          <a:bodyPr/>
          <a:lstStyle/>
          <a:p>
            <a:pPr marL="0" lvl="0" indent="0">
              <a:buNone/>
            </a:pPr>
            <a:r>
              <a:rPr lang="en-US" sz="2800" dirty="0"/>
              <a:t>An AM signal has the </a:t>
            </a:r>
            <a:r>
              <a:rPr lang="en-US" sz="2800" dirty="0" smtClean="0"/>
              <a:t>form u(t</a:t>
            </a:r>
            <a:r>
              <a:rPr lang="en-US" sz="2800" dirty="0"/>
              <a:t>) = [20 + </a:t>
            </a:r>
            <a:r>
              <a:rPr lang="en-US" sz="2800" dirty="0" smtClean="0"/>
              <a:t>2cos3000</a:t>
            </a:r>
            <a:r>
              <a:rPr lang="el-GR" sz="2800" dirty="0" smtClean="0">
                <a:latin typeface="Calibri" panose="020F0502020204030204" pitchFamily="34" charset="0"/>
              </a:rPr>
              <a:t>π</a:t>
            </a:r>
            <a:r>
              <a:rPr lang="en-US" sz="2800" dirty="0" smtClean="0"/>
              <a:t>t  + 10cos6000</a:t>
            </a:r>
            <a:r>
              <a:rPr lang="el-GR" sz="2800" dirty="0" smtClean="0">
                <a:latin typeface="Calibri" panose="020F0502020204030204" pitchFamily="34" charset="0"/>
              </a:rPr>
              <a:t>π</a:t>
            </a:r>
            <a:r>
              <a:rPr lang="en-US" sz="2800" dirty="0" smtClean="0"/>
              <a:t>t]cos2</a:t>
            </a:r>
            <a:r>
              <a:rPr lang="el-GR" sz="2800" dirty="0" smtClean="0">
                <a:latin typeface="Calibri" panose="020F0502020204030204" pitchFamily="34" charset="0"/>
              </a:rPr>
              <a:t>π</a:t>
            </a:r>
            <a:r>
              <a:rPr lang="en-US" sz="2800" dirty="0" err="1" smtClean="0"/>
              <a:t>f</a:t>
            </a:r>
            <a:r>
              <a:rPr lang="en-US" sz="2800" baseline="-25000" dirty="0" err="1" smtClean="0"/>
              <a:t>c</a:t>
            </a:r>
            <a:r>
              <a:rPr lang="en-US" sz="2800" dirty="0" err="1" smtClean="0"/>
              <a:t>t</a:t>
            </a:r>
            <a:r>
              <a:rPr lang="en-US" sz="2800" dirty="0" smtClean="0"/>
              <a:t>, where </a:t>
            </a:r>
            <a:r>
              <a:rPr lang="en-US" sz="2800" dirty="0"/>
              <a:t>f</a:t>
            </a:r>
            <a:r>
              <a:rPr lang="en-US" sz="2800" baseline="-25000" dirty="0"/>
              <a:t>c</a:t>
            </a:r>
            <a:r>
              <a:rPr lang="en-US" sz="2800" dirty="0"/>
              <a:t> = 10</a:t>
            </a:r>
            <a:r>
              <a:rPr lang="en-US" sz="2800" baseline="30000" dirty="0"/>
              <a:t>5</a:t>
            </a:r>
            <a:r>
              <a:rPr lang="en-US" sz="2800" dirty="0"/>
              <a:t>Hz.</a:t>
            </a:r>
          </a:p>
          <a:p>
            <a:pPr lvl="0"/>
            <a:r>
              <a:rPr lang="en-US" sz="2800" dirty="0"/>
              <a:t>Sketch the spectrum of </a:t>
            </a:r>
            <a:r>
              <a:rPr lang="en-US" sz="2800" dirty="0" smtClean="0"/>
              <a:t>u(t</a:t>
            </a:r>
            <a:r>
              <a:rPr lang="en-US" sz="2800" dirty="0"/>
              <a:t>)?</a:t>
            </a:r>
          </a:p>
          <a:p>
            <a:pPr lvl="0"/>
            <a:r>
              <a:rPr lang="en-US" sz="2800" dirty="0"/>
              <a:t>Determine the power in each of the frequency components?</a:t>
            </a:r>
          </a:p>
          <a:p>
            <a:pPr lvl="0"/>
            <a:r>
              <a:rPr lang="en-US" sz="2800" dirty="0"/>
              <a:t>Determine the modulation index?</a:t>
            </a:r>
          </a:p>
          <a:p>
            <a:pPr lvl="0"/>
            <a:r>
              <a:rPr lang="en-US" sz="2800" dirty="0"/>
              <a:t>Determine the power in the sidebands, the total power, and the ratio of the sidebands power to the total power?</a:t>
            </a:r>
          </a:p>
        </p:txBody>
      </p:sp>
    </p:spTree>
    <p:extLst>
      <p:ext uri="{BB962C8B-B14F-4D97-AF65-F5344CB8AC3E}">
        <p14:creationId xmlns:p14="http://schemas.microsoft.com/office/powerpoint/2010/main" val="362716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Angle Modulation</a:t>
            </a:r>
            <a:br>
              <a:rPr lang="en-US" dirty="0" smtClean="0"/>
            </a:br>
            <a:r>
              <a:rPr lang="en-US" dirty="0" smtClean="0"/>
              <a:t>FM &amp; PM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55908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Angle modulation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lstStyle/>
              <a:p>
                <a:r>
                  <a:rPr lang="en-US" sz="2800" dirty="0"/>
                  <a:t>Angle modulation is a method of analog modulation in which either the phase or frequency of the carrier wave is varied according to the message signal. </a:t>
                </a:r>
                <a:endParaRPr lang="en-US" sz="2800" dirty="0" smtClean="0"/>
              </a:p>
              <a:p>
                <a:r>
                  <a:rPr lang="en-US" sz="2800" dirty="0" smtClean="0"/>
                  <a:t>In </a:t>
                </a:r>
                <a:r>
                  <a:rPr lang="en-US" sz="2800" dirty="0"/>
                  <a:t>this method of modulation the amplitude of the carrier wave is maintained </a:t>
                </a:r>
                <a:r>
                  <a:rPr lang="en-US" sz="2800" dirty="0" smtClean="0"/>
                  <a:t>constant.</a:t>
                </a:r>
              </a:p>
              <a:p>
                <a:r>
                  <a:rPr lang="en-US" sz="2800" dirty="0" smtClean="0"/>
                  <a:t>Let </a:t>
                </a:r>
                <a14:m>
                  <m:oMath xmlns:m="http://schemas.openxmlformats.org/officeDocument/2006/math">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𝑖</m:t>
                            </m:r>
                          </m:sub>
                        </m:sSub>
                        <m:r>
                          <a:rPr lang="en-US" sz="2800">
                            <a:latin typeface="Cambria Math" panose="02040503050406030204" pitchFamily="18" charset="0"/>
                          </a:rPr>
                          <m:t>(</m:t>
                        </m:r>
                        <m:r>
                          <a:rPr lang="en-US" sz="2800" i="1">
                            <a:latin typeface="Cambria Math" panose="02040503050406030204" pitchFamily="18" charset="0"/>
                          </a:rPr>
                          <m:t>𝑡</m:t>
                        </m:r>
                      </m:e>
                    </m:d>
                  </m:oMath>
                </a14:m>
                <a:r>
                  <a:rPr lang="en-US" sz="2800" dirty="0" smtClean="0"/>
                  <a:t> denote the angle of modulated signal sinusoidal carrier, assumed to be a function of the message signal.</a:t>
                </a:r>
              </a:p>
              <a:p>
                <a:r>
                  <a:rPr lang="en-US" sz="2800" dirty="0" smtClean="0"/>
                  <a:t>In general, angle modulated signal is of the form</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𝑐</m:t>
                          </m:r>
                        </m:sub>
                      </m:sSub>
                      <m:r>
                        <m:rPr>
                          <m:sty m:val="p"/>
                        </m:rPr>
                        <a:rPr lang="en-US" sz="2800">
                          <a:latin typeface="Cambria Math" panose="02040503050406030204" pitchFamily="18" charset="0"/>
                        </a:rPr>
                        <m:t>cos</m:t>
                      </m:r>
                      <m:d>
                        <m:dPr>
                          <m:begChr m:val="["/>
                          <m:endChr m:val="]"/>
                          <m:ctrlPr>
                            <a:rPr lang="en-US" sz="2800" i="1">
                              <a:latin typeface="Cambria Math" panose="02040503050406030204" pitchFamily="18" charset="0"/>
                            </a:rPr>
                          </m:ctrlPr>
                        </m:dPr>
                        <m:e>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𝑖</m:t>
                                  </m:r>
                                </m:sub>
                              </m:sSub>
                              <m:r>
                                <a:rPr lang="en-US" sz="2800">
                                  <a:latin typeface="Cambria Math" panose="02040503050406030204" pitchFamily="18" charset="0"/>
                                </a:rPr>
                                <m:t>(</m:t>
                              </m:r>
                              <m:r>
                                <a:rPr lang="en-US" sz="2800" i="1">
                                  <a:latin typeface="Cambria Math" panose="02040503050406030204" pitchFamily="18" charset="0"/>
                                </a:rPr>
                                <m:t>𝑡</m:t>
                              </m:r>
                            </m:e>
                          </m:d>
                        </m:e>
                      </m:d>
                    </m:oMath>
                  </m:oMathPara>
                </a14:m>
                <a:endParaRPr lang="en-US" sz="2800" dirty="0"/>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333" t="-1205" r="-2667"/>
                </a:stretch>
              </a:blipFill>
            </p:spPr>
            <p:txBody>
              <a:bodyPr/>
              <a:lstStyle/>
              <a:p>
                <a:r>
                  <a:rPr lang="en-US">
                    <a:noFill/>
                  </a:rPr>
                  <a:t> </a:t>
                </a:r>
              </a:p>
            </p:txBody>
          </p:sp>
        </mc:Fallback>
      </mc:AlternateContent>
    </p:spTree>
    <p:extLst>
      <p:ext uri="{BB962C8B-B14F-4D97-AF65-F5344CB8AC3E}">
        <p14:creationId xmlns:p14="http://schemas.microsoft.com/office/powerpoint/2010/main" val="979728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Angle modulation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066800"/>
                <a:ext cx="8229600" cy="5059363"/>
              </a:xfrm>
            </p:spPr>
            <p:txBody>
              <a:bodyPr/>
              <a:lstStyle/>
              <a:p>
                <a:r>
                  <a:rPr lang="en-US" sz="2800" dirty="0" smtClean="0"/>
                  <a:t>Where Ac is the amplitude of the carrier wave and </a:t>
                </a:r>
                <a:endParaRPr lang="en-US" sz="2800" dirty="0" smtClean="0"/>
              </a:p>
              <a:p>
                <a:pPr marL="0" indent="0" algn="ctr">
                  <a:buNone/>
                </a:pPr>
                <a14:m>
                  <m:oMath xmlns:m="http://schemas.openxmlformats.org/officeDocument/2006/math">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𝑖</m:t>
                            </m:r>
                          </m:sub>
                        </m:sSub>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)=2</m:t>
                        </m:r>
                        <m:r>
                          <a:rPr lang="en-US" sz="2800" i="1">
                            <a:latin typeface="Cambria Math" panose="02040503050406030204" pitchFamily="18" charset="0"/>
                          </a:rPr>
                          <m:t>𝜋</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𝑐</m:t>
                            </m:r>
                          </m:sub>
                        </m:sSub>
                        <m:r>
                          <a:rPr lang="en-US" sz="2800" i="1">
                            <a:latin typeface="Cambria Math" panose="02040503050406030204" pitchFamily="18" charset="0"/>
                          </a:rPr>
                          <m:t>𝑡</m:t>
                        </m:r>
                        <m:r>
                          <a:rPr lang="en-US" sz="2800">
                            <a:latin typeface="Cambria Math" panose="02040503050406030204" pitchFamily="18" charset="0"/>
                          </a:rPr>
                          <m:t>+</m:t>
                        </m:r>
                        <m:r>
                          <a:rPr lang="en-US" sz="2800" i="1">
                            <a:latin typeface="Cambria Math" panose="02040503050406030204" pitchFamily="18" charset="0"/>
                          </a:rPr>
                          <m:t>𝜙</m:t>
                        </m:r>
                        <m:r>
                          <a:rPr lang="en-US" sz="2800" b="0" i="1" baseline="-25000" smtClean="0">
                            <a:latin typeface="Cambria Math" panose="02040503050406030204" pitchFamily="18" charset="0"/>
                          </a:rPr>
                          <m:t>𝑐</m:t>
                        </m:r>
                        <m:r>
                          <a:rPr lang="en-US" sz="2800">
                            <a:latin typeface="Cambria Math" panose="02040503050406030204" pitchFamily="18" charset="0"/>
                          </a:rPr>
                          <m:t>(</m:t>
                        </m:r>
                        <m:r>
                          <a:rPr lang="en-US" sz="2800" i="1">
                            <a:latin typeface="Cambria Math" panose="02040503050406030204" pitchFamily="18" charset="0"/>
                          </a:rPr>
                          <m:t>𝑡</m:t>
                        </m:r>
                      </m:e>
                    </m:d>
                  </m:oMath>
                </a14:m>
                <a:r>
                  <a:rPr lang="en-US" sz="2800" dirty="0" smtClean="0"/>
                  <a:t> </a:t>
                </a:r>
                <a:endParaRPr lang="en-US" sz="2800" dirty="0" smtClean="0"/>
              </a:p>
              <a:p>
                <a:pPr marL="0" indent="0">
                  <a:buNone/>
                </a:pPr>
                <a:r>
                  <a:rPr lang="en-US" sz="2800" dirty="0" smtClean="0"/>
                  <a:t>is </a:t>
                </a:r>
                <a:r>
                  <a:rPr lang="en-US" sz="2800" dirty="0"/>
                  <a:t>the angle of the modulated carrier and also the function of the message signal. </a:t>
                </a:r>
                <a:endParaRPr lang="en-US" sz="2800" dirty="0" smtClean="0"/>
              </a:p>
              <a:p>
                <a:endParaRPr lang="en-US" sz="2800" dirty="0" smtClean="0"/>
              </a:p>
              <a:p>
                <a:r>
                  <a:rPr lang="en-US" sz="2800" dirty="0" smtClean="0"/>
                  <a:t>The </a:t>
                </a:r>
                <a:r>
                  <a:rPr lang="en-US" sz="2800" dirty="0"/>
                  <a:t>instantaneous frequency of the angle modulated signal, </a:t>
                </a:r>
                <a:r>
                  <a:rPr lang="en-US" sz="2800" i="1" dirty="0"/>
                  <a:t>s(t)</a:t>
                </a:r>
                <a:r>
                  <a:rPr lang="en-US" sz="2800" dirty="0"/>
                  <a:t> is given </a:t>
                </a:r>
                <a:r>
                  <a:rPr lang="en-US" sz="2800" dirty="0" smtClean="0"/>
                  <a:t>by</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𝑖</m:t>
                          </m:r>
                        </m:sub>
                      </m:sSub>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m:t>
                      </m:r>
                      <m:f>
                        <m:fPr>
                          <m:ctrlPr>
                            <a:rPr lang="en-US" sz="2800" i="1">
                              <a:latin typeface="Cambria Math" panose="02040503050406030204" pitchFamily="18" charset="0"/>
                            </a:rPr>
                          </m:ctrlPr>
                        </m:fPr>
                        <m:num>
                          <m:r>
                            <a:rPr lang="en-US" sz="2800">
                              <a:latin typeface="Cambria Math" panose="02040503050406030204" pitchFamily="18" charset="0"/>
                            </a:rPr>
                            <m:t>1</m:t>
                          </m:r>
                        </m:num>
                        <m:den>
                          <m:r>
                            <a:rPr lang="en-US" sz="2800">
                              <a:latin typeface="Cambria Math" panose="02040503050406030204" pitchFamily="18" charset="0"/>
                            </a:rPr>
                            <m:t>2</m:t>
                          </m:r>
                          <m:r>
                            <a:rPr lang="en-US" sz="2800" i="1">
                              <a:latin typeface="Cambria Math" panose="02040503050406030204" pitchFamily="18" charset="0"/>
                            </a:rPr>
                            <m:t>𝜋</m:t>
                          </m:r>
                        </m:den>
                      </m:f>
                      <m:f>
                        <m:fPr>
                          <m:ctrlPr>
                            <a:rPr lang="en-US" sz="2800" i="1">
                              <a:latin typeface="Cambria Math" panose="02040503050406030204" pitchFamily="18" charset="0"/>
                            </a:rPr>
                          </m:ctrlPr>
                        </m:fPr>
                        <m:num>
                          <m:d>
                            <m:dPr>
                              <m:begChr m:val=""/>
                              <m:ctrlPr>
                                <a:rPr lang="en-US" sz="2800" i="1">
                                  <a:latin typeface="Cambria Math" panose="02040503050406030204" pitchFamily="18" charset="0"/>
                                </a:rPr>
                              </m:ctrlPr>
                            </m:dPr>
                            <m:e>
                              <m:r>
                                <a:rPr lang="en-US" sz="2800" i="1">
                                  <a:latin typeface="Cambria Math" panose="02040503050406030204" pitchFamily="18" charset="0"/>
                                </a:rPr>
                                <m:t>𝑑</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𝑖</m:t>
                                  </m:r>
                                </m:sub>
                              </m:sSub>
                              <m:r>
                                <a:rPr lang="en-US" sz="2800">
                                  <a:latin typeface="Cambria Math" panose="02040503050406030204" pitchFamily="18" charset="0"/>
                                </a:rPr>
                                <m:t>(</m:t>
                              </m:r>
                              <m:r>
                                <a:rPr lang="en-US" sz="2800" i="1">
                                  <a:latin typeface="Cambria Math" panose="02040503050406030204" pitchFamily="18" charset="0"/>
                                </a:rPr>
                                <m:t>𝑡</m:t>
                              </m:r>
                            </m:e>
                          </m:d>
                        </m:num>
                        <m:den>
                          <m:r>
                            <a:rPr lang="en-US" sz="2800" i="1">
                              <a:latin typeface="Cambria Math" panose="02040503050406030204" pitchFamily="18" charset="0"/>
                            </a:rPr>
                            <m:t>𝑑𝑡</m:t>
                          </m:r>
                        </m:den>
                      </m:f>
                    </m:oMath>
                  </m:oMathPara>
                </a14:m>
                <a:endParaRPr lang="en-US" sz="2800" dirty="0" smtClean="0"/>
              </a:p>
              <a:p>
                <a:endParaRPr lang="en-US" sz="2800" dirty="0"/>
              </a:p>
              <a:p>
                <a:endParaRPr lang="en-US" sz="28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481" t="-1205"/>
                </a:stretch>
              </a:blipFill>
            </p:spPr>
            <p:txBody>
              <a:bodyPr/>
              <a:lstStyle/>
              <a:p>
                <a:r>
                  <a:rPr lang="en-US">
                    <a:noFill/>
                  </a:rPr>
                  <a:t> </a:t>
                </a:r>
              </a:p>
            </p:txBody>
          </p:sp>
        </mc:Fallback>
      </mc:AlternateContent>
    </p:spTree>
    <p:extLst>
      <p:ext uri="{BB962C8B-B14F-4D97-AF65-F5344CB8AC3E}">
        <p14:creationId xmlns:p14="http://schemas.microsoft.com/office/powerpoint/2010/main" val="17484794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Angle modulation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059363"/>
              </a:xfrm>
            </p:spPr>
            <p:txBody>
              <a:bodyPr/>
              <a:lstStyle/>
              <a:p>
                <a:r>
                  <a:rPr lang="en-US" sz="2400" dirty="0" smtClean="0"/>
                  <a:t>Since s(t) is a </a:t>
                </a:r>
                <a:r>
                  <a:rPr lang="en-US" sz="2400" dirty="0" err="1" smtClean="0"/>
                  <a:t>bandpass</a:t>
                </a:r>
                <a:r>
                  <a:rPr lang="en-US" sz="2400" dirty="0" smtClean="0"/>
                  <a:t> signal, it can be represented as </a:t>
                </a:r>
                <a14:m>
                  <m:oMath xmlns:m="http://schemas.openxmlformats.org/officeDocument/2006/math">
                    <m:r>
                      <a:rPr lang="en-US" sz="2400" i="1">
                        <a:latin typeface="Cambria Math" panose="02040503050406030204" pitchFamily="18" charset="0"/>
                      </a:rPr>
                      <m:t>𝑠</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m:rPr>
                        <m:sty m:val="p"/>
                      </m:rPr>
                      <a:rPr lang="en-US" sz="2400">
                        <a:latin typeface="Cambria Math" panose="02040503050406030204" pitchFamily="18" charset="0"/>
                      </a:rPr>
                      <m:t>cos</m:t>
                    </m:r>
                    <m:d>
                      <m:dPr>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𝜙</m:t>
                            </m:r>
                            <m:r>
                              <a:rPr lang="en-US" sz="2400">
                                <a:latin typeface="Cambria Math" panose="02040503050406030204" pitchFamily="18" charset="0"/>
                              </a:rPr>
                              <m:t>(</m:t>
                            </m:r>
                            <m:r>
                              <a:rPr lang="en-US" sz="2400" i="1">
                                <a:latin typeface="Cambria Math" panose="02040503050406030204" pitchFamily="18" charset="0"/>
                              </a:rPr>
                              <m:t>𝑡</m:t>
                            </m:r>
                          </m:e>
                        </m:d>
                      </m:e>
                    </m:d>
                  </m:oMath>
                </a14:m>
                <a:endParaRPr lang="en-US" sz="2400" dirty="0"/>
              </a:p>
              <a:p>
                <a:r>
                  <a:rPr lang="en-US" sz="2400" dirty="0" smtClean="0"/>
                  <a:t>The </a:t>
                </a:r>
                <a:r>
                  <a:rPr lang="en-US" sz="2400" dirty="0"/>
                  <a:t>instantaneous frequency of the angle modulated signal, </a:t>
                </a:r>
                <a:r>
                  <a:rPr lang="en-US" sz="2400" i="1" dirty="0"/>
                  <a:t>s(t)</a:t>
                </a:r>
                <a:r>
                  <a:rPr lang="en-US" sz="2400" dirty="0"/>
                  <a:t> is given </a:t>
                </a:r>
                <a:r>
                  <a:rPr lang="en-US" sz="2400" dirty="0" smtClean="0"/>
                  <a:t>by</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r>
                            <a:rPr lang="en-US" sz="2400" i="1">
                              <a:latin typeface="Cambria Math" panose="02040503050406030204" pitchFamily="18" charset="0"/>
                            </a:rPr>
                            <m:t>𝜋</m:t>
                          </m:r>
                        </m:den>
                      </m:f>
                      <m:f>
                        <m:fPr>
                          <m:ctrlPr>
                            <a:rPr lang="en-US" sz="2400" i="1">
                              <a:latin typeface="Cambria Math" panose="02040503050406030204" pitchFamily="18" charset="0"/>
                            </a:rPr>
                          </m:ctrlPr>
                        </m:fPr>
                        <m:num>
                          <m:r>
                            <a:rPr lang="en-US" sz="2400" b="0" i="1" smtClean="0">
                              <a:latin typeface="Cambria Math" panose="02040503050406030204" pitchFamily="18" charset="0"/>
                            </a:rPr>
                            <m:t>𝑑</m:t>
                          </m:r>
                        </m:num>
                        <m:den>
                          <m:r>
                            <a:rPr lang="en-US" sz="2400" i="1">
                              <a:latin typeface="Cambria Math" panose="02040503050406030204" pitchFamily="18" charset="0"/>
                            </a:rPr>
                            <m:t>𝑑𝑡</m:t>
                          </m:r>
                        </m:den>
                      </m:f>
                      <m:r>
                        <a:rPr lang="en-US" sz="2400" i="1">
                          <a:latin typeface="Cambria Math" panose="02040503050406030204" pitchFamily="18" charset="0"/>
                        </a:rPr>
                        <m:t>𝜙</m:t>
                      </m:r>
                      <m:r>
                        <a:rPr lang="en-US" sz="2400">
                          <a:latin typeface="Cambria Math" panose="02040503050406030204" pitchFamily="18" charset="0"/>
                        </a:rPr>
                        <m:t>(</m:t>
                      </m:r>
                      <m:r>
                        <a:rPr lang="en-US" sz="2400" i="1">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smtClean="0"/>
              </a:p>
              <a:p>
                <a:r>
                  <a:rPr lang="en-US" sz="2400" dirty="0" smtClean="0"/>
                  <a:t>If m(t) is the message signal, then in a PM system we have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𝜙</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𝑝</m:t>
                          </m:r>
                        </m:sub>
                      </m:sSub>
                      <m:r>
                        <a:rPr lang="en-US" sz="2400" i="1">
                          <a:latin typeface="Cambria Math" panose="02040503050406030204" pitchFamily="18" charset="0"/>
                        </a:rPr>
                        <m:t>𝑚</m:t>
                      </m:r>
                      <m:d>
                        <m:dPr>
                          <m:ctrlPr>
                            <a:rPr lang="en-US" sz="2400" i="1">
                              <a:latin typeface="Cambria Math" panose="02040503050406030204" pitchFamily="18" charset="0"/>
                            </a:rPr>
                          </m:ctrlPr>
                        </m:dPr>
                        <m:e>
                          <m:r>
                            <a:rPr lang="en-US" sz="2400" i="1">
                              <a:latin typeface="Cambria Math" panose="02040503050406030204" pitchFamily="18" charset="0"/>
                            </a:rPr>
                            <m:t>𝑡</m:t>
                          </m:r>
                        </m:e>
                      </m:d>
                    </m:oMath>
                  </m:oMathPara>
                </a14:m>
                <a:endParaRPr lang="en-US" sz="2400" b="0" dirty="0" smtClean="0"/>
              </a:p>
              <a:p>
                <a:pPr marL="0" indent="0">
                  <a:buNone/>
                </a:pPr>
                <a:r>
                  <a:rPr lang="en-US" sz="2400" dirty="0"/>
                  <a:t>a</a:t>
                </a:r>
                <a:r>
                  <a:rPr lang="en-US" sz="2400" dirty="0" smtClean="0"/>
                  <a:t>nd in FM, we have </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𝑖</m:t>
                          </m:r>
                        </m:sub>
                      </m:sSub>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𝑓</m:t>
                          </m:r>
                        </m:sub>
                      </m:sSub>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r>
                            <a:rPr lang="en-US" sz="2400" i="1">
                              <a:latin typeface="Cambria Math" panose="02040503050406030204" pitchFamily="18" charset="0"/>
                            </a:rPr>
                            <m:t>𝜋</m:t>
                          </m:r>
                        </m:den>
                      </m:f>
                      <m:f>
                        <m:fPr>
                          <m:ctrlPr>
                            <a:rPr lang="en-US" sz="2400" i="1">
                              <a:latin typeface="Cambria Math" panose="02040503050406030204" pitchFamily="18" charset="0"/>
                            </a:rPr>
                          </m:ctrlPr>
                        </m:fPr>
                        <m:num>
                          <m:r>
                            <a:rPr lang="en-US" sz="2400" i="1">
                              <a:latin typeface="Cambria Math" panose="02040503050406030204" pitchFamily="18" charset="0"/>
                            </a:rPr>
                            <m:t>𝑑</m:t>
                          </m:r>
                        </m:num>
                        <m:den>
                          <m:r>
                            <a:rPr lang="en-US" sz="2400" i="1">
                              <a:latin typeface="Cambria Math" panose="02040503050406030204" pitchFamily="18" charset="0"/>
                            </a:rPr>
                            <m:t>𝑑𝑡</m:t>
                          </m:r>
                        </m:den>
                      </m:f>
                      <m:r>
                        <a:rPr lang="en-US" sz="2400" i="1">
                          <a:latin typeface="Cambria Math" panose="02040503050406030204" pitchFamily="18" charset="0"/>
                        </a:rPr>
                        <m:t>𝜙</m:t>
                      </m:r>
                      <m:r>
                        <a:rPr lang="en-US" sz="2400">
                          <a:latin typeface="Cambria Math" panose="02040503050406030204" pitchFamily="18" charset="0"/>
                        </a:rPr>
                        <m:t>(</m:t>
                      </m:r>
                      <m:r>
                        <a:rPr lang="en-US" sz="2400" i="1">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smtClean="0"/>
              </a:p>
              <a:p>
                <a:pPr marL="0" indent="0">
                  <a:buNone/>
                </a:pPr>
                <a:r>
                  <a:rPr lang="en-US" sz="2400" dirty="0" smtClean="0"/>
                  <a:t>Where </a:t>
                </a:r>
                <a:r>
                  <a:rPr lang="en-US" sz="2400" i="1" dirty="0" err="1" smtClean="0"/>
                  <a:t>k</a:t>
                </a:r>
                <a:r>
                  <a:rPr lang="en-US" sz="2400" i="1" baseline="-25000" dirty="0" err="1" smtClean="0"/>
                  <a:t>p</a:t>
                </a:r>
                <a:r>
                  <a:rPr lang="en-US" sz="2400" dirty="0" smtClean="0"/>
                  <a:t> and </a:t>
                </a:r>
                <a:r>
                  <a:rPr lang="en-US" sz="2400" i="1" dirty="0" err="1" smtClean="0"/>
                  <a:t>k</a:t>
                </a:r>
                <a:r>
                  <a:rPr lang="en-US" sz="2400" i="1" baseline="-25000" dirty="0" err="1" smtClean="0"/>
                  <a:t>f</a:t>
                </a:r>
                <a:r>
                  <a:rPr lang="en-US" sz="2400" dirty="0" smtClean="0"/>
                  <a:t> are phase and </a:t>
                </a:r>
                <a:r>
                  <a:rPr lang="en-US" sz="2400" dirty="0" err="1" smtClean="0"/>
                  <a:t>freq</a:t>
                </a:r>
                <a:r>
                  <a:rPr lang="en-US" sz="2400" dirty="0" smtClean="0"/>
                  <a:t>, deviation constant</a:t>
                </a:r>
                <a:endParaRPr lang="en-US" sz="2400" dirty="0"/>
              </a:p>
              <a:p>
                <a:pPr marL="0" indent="0">
                  <a:buNone/>
                </a:pPr>
                <a:endParaRPr lang="en-US" sz="2400" dirty="0"/>
              </a:p>
              <a:p>
                <a:endParaRPr lang="en-US" sz="2400" dirty="0"/>
              </a:p>
              <a:p>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059363"/>
              </a:xfrm>
              <a:blipFill>
                <a:blip r:embed="rId3"/>
                <a:stretch>
                  <a:fillRect l="-1111" t="-843" r="-593" b="-4458"/>
                </a:stretch>
              </a:blipFill>
            </p:spPr>
            <p:txBody>
              <a:bodyPr/>
              <a:lstStyle/>
              <a:p>
                <a:r>
                  <a:rPr lang="en-US">
                    <a:noFill/>
                  </a:rPr>
                  <a:t> </a:t>
                </a:r>
              </a:p>
            </p:txBody>
          </p:sp>
        </mc:Fallback>
      </mc:AlternateContent>
    </p:spTree>
    <p:extLst>
      <p:ext uri="{BB962C8B-B14F-4D97-AF65-F5344CB8AC3E}">
        <p14:creationId xmlns:p14="http://schemas.microsoft.com/office/powerpoint/2010/main" val="138111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240"/>
            <a:ext cx="8229600" cy="715962"/>
          </a:xfrm>
        </p:spPr>
        <p:txBody>
          <a:bodyPr/>
          <a:lstStyle/>
          <a:p>
            <a:r>
              <a:rPr lang="en-US" dirty="0" smtClean="0"/>
              <a:t>Method of frequency translation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127361"/>
                <a:ext cx="8229600" cy="3654439"/>
              </a:xfrm>
            </p:spPr>
            <p:txBody>
              <a:bodyPr/>
              <a:lstStyle/>
              <a:p>
                <a:r>
                  <a:rPr lang="en-US" sz="1600" dirty="0" smtClean="0"/>
                  <a:t>Let’s multiply </a:t>
                </a:r>
                <a:r>
                  <a:rPr lang="en-US" sz="1600" i="1" dirty="0" err="1" smtClean="0"/>
                  <a:t>v</a:t>
                </a:r>
                <a:r>
                  <a:rPr lang="en-US" sz="1600" i="1" baseline="-25000" dirty="0" err="1" smtClean="0"/>
                  <a:t>m</a:t>
                </a:r>
                <a:r>
                  <a:rPr lang="en-US" sz="1600" i="1" dirty="0" smtClean="0"/>
                  <a:t>(t)</a:t>
                </a:r>
                <a:r>
                  <a:rPr lang="en-US" sz="1600" dirty="0" smtClean="0"/>
                  <a:t> with an auxiliary signal </a:t>
                </a:r>
                <a:r>
                  <a:rPr lang="en-US" sz="1600" i="1" dirty="0" err="1" smtClean="0"/>
                  <a:t>v</a:t>
                </a:r>
                <a:r>
                  <a:rPr lang="en-US" sz="1600" i="1" baseline="-25000" dirty="0" err="1" smtClean="0"/>
                  <a:t>c</a:t>
                </a:r>
                <a:r>
                  <a:rPr lang="en-US" sz="1600" i="1" dirty="0" smtClean="0"/>
                  <a:t>(t) </a:t>
                </a:r>
              </a:p>
              <a:p>
                <a:endParaRPr lang="en-US" sz="1600" i="1" dirty="0" smtClean="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𝑡</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num>
                              <m:den>
                                <m:r>
                                  <a:rPr lang="en-US" sz="2000">
                                    <a:latin typeface="Cambria Math" panose="02040503050406030204" pitchFamily="18" charset="0"/>
                                  </a:rPr>
                                  <m:t>2</m:t>
                                </m:r>
                              </m:den>
                            </m:f>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e>
                                </m:d>
                                <m:r>
                                  <a:rPr lang="en-US" sz="2000" i="1">
                                    <a:latin typeface="Cambria Math" panose="02040503050406030204" pitchFamily="18" charset="0"/>
                                  </a:rPr>
                                  <m:t>𝑡</m:t>
                                </m:r>
                                <m:r>
                                  <a:rPr lang="en-US" sz="2000">
                                    <a:latin typeface="Cambria Math" panose="02040503050406030204" pitchFamily="18" charset="0"/>
                                  </a:rPr>
                                  <m:t>+</m:t>
                                </m:r>
                                <m:r>
                                  <m:rPr>
                                    <m:sty m:val="p"/>
                                  </m:rPr>
                                  <a:rPr lang="en-US" sz="2000">
                                    <a:latin typeface="Cambria Math" panose="02040503050406030204" pitchFamily="18" charset="0"/>
                                  </a:rPr>
                                  <m:t>cos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e>
                                </m:d>
                                <m:r>
                                  <a:rPr lang="en-US" sz="2000" i="1">
                                    <a:latin typeface="Cambria Math" panose="02040503050406030204" pitchFamily="18" charset="0"/>
                                  </a:rPr>
                                  <m:t>𝑡</m:t>
                                </m:r>
                              </m:e>
                            </m:d>
                          </m:e>
                        </m:mr>
                        <m:mr>
                          <m:e>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𝑐</m:t>
                                    </m:r>
                                  </m:sub>
                                </m:sSub>
                              </m:num>
                              <m:den>
                                <m:r>
                                  <a:rPr lang="en-US" sz="2000" b="0" i="0" smtClean="0">
                                    <a:latin typeface="Cambria Math" panose="02040503050406030204" pitchFamily="18" charset="0"/>
                                  </a:rPr>
                                  <m:t>4</m:t>
                                </m:r>
                              </m:den>
                            </m:f>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𝑡</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m:t>
                                    </m:r>
                                    <m:r>
                                      <a:rPr lang="en-US" sz="2000" i="1">
                                        <a:latin typeface="Cambria Math" panose="02040503050406030204" pitchFamily="18" charset="0"/>
                                      </a:rPr>
                                      <m:t>𝑗</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r>
                                      <a:rPr lang="en-US" sz="2000" i="1">
                                        <a:latin typeface="Cambria Math" panose="02040503050406030204" pitchFamily="18" charset="0"/>
                                      </a:rPr>
                                      <m:t>𝑡</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𝑗</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m:t>
                                    </m:r>
                                    <m:r>
                                      <a:rPr lang="en-US" sz="2000" i="1">
                                        <a:latin typeface="Cambria Math" panose="02040503050406030204" pitchFamily="18" charset="0"/>
                                      </a:rPr>
                                      <m:t>𝑗</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𝑐</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𝑚</m:t>
                                        </m:r>
                                      </m:sub>
                                    </m:sSub>
                                    <m:r>
                                      <a:rPr lang="en-US" sz="2000">
                                        <a:latin typeface="Cambria Math" panose="02040503050406030204" pitchFamily="18" charset="0"/>
                                      </a:rPr>
                                      <m:t>)</m:t>
                                    </m:r>
                                    <m:r>
                                      <a:rPr lang="en-US" sz="2000" i="1">
                                        <a:latin typeface="Cambria Math" panose="02040503050406030204" pitchFamily="18" charset="0"/>
                                      </a:rPr>
                                      <m:t>𝑡</m:t>
                                    </m:r>
                                  </m:sup>
                                </m:sSup>
                              </m:e>
                            </m:d>
                          </m:e>
                        </m:mr>
                      </m:m>
                    </m:oMath>
                  </m:oMathPara>
                </a14:m>
                <a:endParaRPr lang="en-US" sz="1600" dirty="0" smtClean="0"/>
              </a:p>
              <a:p>
                <a:pPr marL="0" indent="0">
                  <a:buNone/>
                </a:pPr>
                <a:r>
                  <a:rPr lang="en-US" sz="1600" dirty="0" smtClean="0"/>
                  <a:t>The new spectral amplitude pattern is shown in (b).</a:t>
                </a:r>
              </a:p>
              <a:p>
                <a:r>
                  <a:rPr lang="en-US" sz="1600" dirty="0" smtClean="0"/>
                  <a:t>Observe that the two original spectral lines have been translated, both in the positive-frequency direction by amount fc and also in the negative-frequency direction by the same amount. </a:t>
                </a:r>
              </a:p>
              <a:p>
                <a:r>
                  <a:rPr lang="en-US" sz="1600" dirty="0" smtClean="0"/>
                  <a:t>There are now four spectral components resulting in two sinusoidal waveforms, one of frequency fc + </a:t>
                </a:r>
                <a:r>
                  <a:rPr lang="en-US" sz="1600" dirty="0" err="1" smtClean="0"/>
                  <a:t>fm</a:t>
                </a:r>
                <a:r>
                  <a:rPr lang="en-US" sz="1600" dirty="0" smtClean="0"/>
                  <a:t> and the other of frequency fc - </a:t>
                </a:r>
                <a:r>
                  <a:rPr lang="en-US" sz="1600" dirty="0" err="1" smtClean="0"/>
                  <a:t>fm</a:t>
                </a:r>
                <a:r>
                  <a:rPr lang="en-US" sz="1600" dirty="0" smtClean="0"/>
                  <a:t> with amplitude </a:t>
                </a:r>
                <a14:m>
                  <m:oMath xmlns:m="http://schemas.openxmlformats.org/officeDocument/2006/math">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𝑚</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𝑐</m:t>
                            </m:r>
                          </m:sub>
                        </m:sSub>
                      </m:num>
                      <m:den>
                        <m:r>
                          <a:rPr lang="en-US" sz="1600">
                            <a:latin typeface="Cambria Math" panose="02040503050406030204" pitchFamily="18" charset="0"/>
                          </a:rPr>
                          <m:t>2</m:t>
                        </m:r>
                      </m:den>
                    </m:f>
                  </m:oMath>
                </a14:m>
                <a:r>
                  <a:rPr lang="en-US" sz="1600" dirty="0" smtClean="0"/>
                  <a:t> each</a:t>
                </a:r>
                <a:endParaRPr lang="en-US" sz="1600" baseline="-25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127361"/>
                <a:ext cx="8229600" cy="3654439"/>
              </a:xfrm>
              <a:blipFill>
                <a:blip r:embed="rId3"/>
                <a:stretch>
                  <a:fillRect l="-370" t="-50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057400" y="911239"/>
            <a:ext cx="4333716" cy="2212961"/>
          </a:xfrm>
          <a:prstGeom prst="rect">
            <a:avLst/>
          </a:prstGeom>
        </p:spPr>
      </p:pic>
    </p:spTree>
    <p:extLst>
      <p:ext uri="{BB962C8B-B14F-4D97-AF65-F5344CB8AC3E}">
        <p14:creationId xmlns:p14="http://schemas.microsoft.com/office/powerpoint/2010/main" val="108332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Angle modulation</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381000" y="1459468"/>
            <a:ext cx="4191000" cy="5162550"/>
          </a:xfrm>
          <a:prstGeom prst="rect">
            <a:avLst/>
          </a:prstGeom>
        </p:spPr>
      </p:pic>
      <p:sp>
        <p:nvSpPr>
          <p:cNvPr id="6" name="TextBox 5"/>
          <p:cNvSpPr txBox="1"/>
          <p:nvPr/>
        </p:nvSpPr>
        <p:spPr>
          <a:xfrm>
            <a:off x="2534418" y="1002268"/>
            <a:ext cx="4147289" cy="369332"/>
          </a:xfrm>
          <a:prstGeom prst="rect">
            <a:avLst/>
          </a:prstGeom>
          <a:noFill/>
        </p:spPr>
        <p:txBody>
          <a:bodyPr wrap="none" rtlCol="0">
            <a:spAutoFit/>
          </a:bodyPr>
          <a:lstStyle/>
          <a:p>
            <a:r>
              <a:rPr lang="en-US" dirty="0" smtClean="0"/>
              <a:t>Comparison of PM and FM modulators</a:t>
            </a:r>
            <a:endParaRPr lang="en-US" dirty="0"/>
          </a:p>
        </p:txBody>
      </p:sp>
      <p:sp>
        <p:nvSpPr>
          <p:cNvPr id="7" name="TextBox 6"/>
          <p:cNvSpPr txBox="1"/>
          <p:nvPr/>
        </p:nvSpPr>
        <p:spPr>
          <a:xfrm>
            <a:off x="4724400" y="1926258"/>
            <a:ext cx="4361721" cy="646331"/>
          </a:xfrm>
          <a:prstGeom prst="rect">
            <a:avLst/>
          </a:prstGeom>
          <a:noFill/>
        </p:spPr>
        <p:txBody>
          <a:bodyPr wrap="square" rtlCol="0">
            <a:spAutoFit/>
          </a:bodyPr>
          <a:lstStyle/>
          <a:p>
            <a:r>
              <a:rPr lang="en-US" dirty="0" smtClean="0"/>
              <a:t>We can then write this from the above analysis</a:t>
            </a:r>
            <a:endParaRPr lang="en-US" dirty="0"/>
          </a:p>
        </p:txBody>
      </p:sp>
      <mc:AlternateContent xmlns:mc="http://schemas.openxmlformats.org/markup-compatibility/2006" xmlns:a14="http://schemas.microsoft.com/office/drawing/2010/main">
        <mc:Choice Requires="a14">
          <p:sp>
            <p:nvSpPr>
              <p:cNvPr id="8" name="Rectangle 7"/>
              <p:cNvSpPr/>
              <p:nvPr/>
            </p:nvSpPr>
            <p:spPr>
              <a:xfrm>
                <a:off x="4572000" y="2788935"/>
                <a:ext cx="4514121"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𝜙</m:t>
                      </m:r>
                      <m:r>
                        <a:rPr lang="en-US" sz="2400" i="0">
                          <a:latin typeface="Cambria Math" panose="02040503050406030204" pitchFamily="18" charset="0"/>
                        </a:rPr>
                        <m:t>(</m:t>
                      </m:r>
                      <m:r>
                        <a:rPr lang="en-US" sz="2400" i="1">
                          <a:latin typeface="Cambria Math" panose="02040503050406030204" pitchFamily="18" charset="0"/>
                        </a:rPr>
                        <m:t>𝑡</m:t>
                      </m:r>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𝑝</m:t>
                                    </m:r>
                                  </m:sub>
                                </m:sSub>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𝑡</m:t>
                                </m:r>
                                <m:r>
                                  <a:rPr lang="en-US" sz="2400" i="0">
                                    <a:latin typeface="Cambria Math" panose="02040503050406030204" pitchFamily="18" charset="0"/>
                                  </a:rPr>
                                  <m:t>),</m:t>
                                </m:r>
                              </m:e>
                              <m:e>
                                <m:r>
                                  <a:rPr lang="en-US" sz="2400" i="1">
                                    <a:latin typeface="Cambria Math" panose="02040503050406030204" pitchFamily="18" charset="0"/>
                                  </a:rPr>
                                  <m:t>𝑃𝑀</m:t>
                                </m:r>
                              </m:e>
                            </m:mr>
                            <m:mr>
                              <m:e>
                                <m:r>
                                  <a:rPr lang="en-US" sz="2400" i="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𝑓</m:t>
                                    </m:r>
                                  </m:sub>
                                </m:sSub>
                                <m:nary>
                                  <m:naryPr>
                                    <m:limLoc m:val="subSup"/>
                                    <m:grow m:val="on"/>
                                    <m:ctrlPr>
                                      <a:rPr lang="en-US" sz="2400" i="1">
                                        <a:latin typeface="Cambria Math" panose="02040503050406030204" pitchFamily="18" charset="0"/>
                                      </a:rPr>
                                    </m:ctrlPr>
                                  </m:naryPr>
                                  <m:sub>
                                    <m:r>
                                      <a:rPr lang="en-US" sz="2400" i="0">
                                        <a:latin typeface="Cambria Math" panose="02040503050406030204" pitchFamily="18" charset="0"/>
                                      </a:rPr>
                                      <m:t>−∞</m:t>
                                    </m:r>
                                  </m:sub>
                                  <m:sup>
                                    <m:r>
                                      <a:rPr lang="en-US" sz="2400" i="1">
                                        <a:latin typeface="Cambria Math" panose="02040503050406030204" pitchFamily="18" charset="0"/>
                                      </a:rPr>
                                      <m:t>𝑡</m:t>
                                    </m:r>
                                  </m:sup>
                                  <m:e>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𝜏</m:t>
                                    </m:r>
                                    <m:r>
                                      <a:rPr lang="en-US" sz="2400" i="0">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rPr>
                                      <m:t>𝜏</m:t>
                                    </m:r>
                                    <m:r>
                                      <a:rPr lang="en-US" sz="2400" i="0">
                                        <a:latin typeface="Cambria Math" panose="02040503050406030204" pitchFamily="18" charset="0"/>
                                      </a:rPr>
                                      <m:t>,</m:t>
                                    </m:r>
                                  </m:e>
                                </m:nary>
                              </m:e>
                              <m:e>
                                <m:r>
                                  <a:rPr lang="en-US" sz="2400" i="1">
                                    <a:latin typeface="Cambria Math" panose="02040503050406030204" pitchFamily="18" charset="0"/>
                                  </a:rPr>
                                  <m:t>𝐹𝑀</m:t>
                                </m:r>
                              </m:e>
                            </m:mr>
                          </m:m>
                        </m:e>
                      </m:d>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4572000" y="2788935"/>
                <a:ext cx="4514121" cy="1459887"/>
              </a:xfrm>
              <a:prstGeom prst="rect">
                <a:avLst/>
              </a:prstGeom>
              <a:blipFill>
                <a:blip r:embed="rId5"/>
                <a:stretch>
                  <a:fillRect/>
                </a:stretch>
              </a:blipFill>
            </p:spPr>
            <p:txBody>
              <a:bodyPr/>
              <a:lstStyle/>
              <a:p>
                <a:r>
                  <a:rPr lang="en-US">
                    <a:noFill/>
                  </a:rPr>
                  <a:t> </a:t>
                </a:r>
              </a:p>
            </p:txBody>
          </p:sp>
        </mc:Fallback>
      </mc:AlternateContent>
      <p:sp>
        <p:nvSpPr>
          <p:cNvPr id="9" name="Rectangle 8"/>
          <p:cNvSpPr/>
          <p:nvPr/>
        </p:nvSpPr>
        <p:spPr>
          <a:xfrm>
            <a:off x="4608062" y="5040988"/>
            <a:ext cx="4572000" cy="1200329"/>
          </a:xfrm>
          <a:prstGeom prst="rect">
            <a:avLst/>
          </a:prstGeom>
        </p:spPr>
        <p:txBody>
          <a:bodyPr>
            <a:spAutoFit/>
          </a:bodyPr>
          <a:lstStyle/>
          <a:p>
            <a:r>
              <a:rPr lang="en-US" dirty="0"/>
              <a:t>There are two commonly used methods of angle modulation:</a:t>
            </a:r>
            <a:br>
              <a:rPr lang="en-US" dirty="0"/>
            </a:br>
            <a:r>
              <a:rPr lang="en-US" dirty="0"/>
              <a:t>1. Frequency Modulation, and</a:t>
            </a:r>
            <a:br>
              <a:rPr lang="en-US" dirty="0"/>
            </a:br>
            <a:r>
              <a:rPr lang="en-US" dirty="0"/>
              <a:t>2. Phase Modulation.</a:t>
            </a:r>
          </a:p>
        </p:txBody>
      </p:sp>
    </p:spTree>
    <p:extLst>
      <p:ext uri="{BB962C8B-B14F-4D97-AF65-F5344CB8AC3E}">
        <p14:creationId xmlns:p14="http://schemas.microsoft.com/office/powerpoint/2010/main" val="34199090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
            <a:ext cx="8229600" cy="1143000"/>
          </a:xfrm>
        </p:spPr>
        <p:txBody>
          <a:bodyPr/>
          <a:lstStyle/>
          <a:p>
            <a:r>
              <a:rPr lang="en-US" sz="3600" dirty="0" smtClean="0"/>
              <a:t>Example – Deriving PM &amp; FM waves</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906963"/>
              </a:xfrm>
            </p:spPr>
            <p:txBody>
              <a:bodyPr/>
              <a:lstStyle/>
              <a:p>
                <a:r>
                  <a:rPr lang="en-US" sz="2400" dirty="0" smtClean="0"/>
                  <a:t>A message signal is given by </a:t>
                </a:r>
                <a14:m>
                  <m:oMath xmlns:m="http://schemas.openxmlformats.org/officeDocument/2006/math">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𝑚</m:t>
                        </m:r>
                      </m:sub>
                    </m:sSub>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i="1">
                        <a:latin typeface="Cambria Math" panose="02040503050406030204" pitchFamily="18" charset="0"/>
                      </a:rPr>
                      <m:t>𝑡</m:t>
                    </m:r>
                    <m:r>
                      <a:rPr lang="en-US" sz="2400" b="0" i="0" smtClean="0">
                        <a:latin typeface="Cambria Math" panose="02040503050406030204" pitchFamily="18" charset="0"/>
                      </a:rPr>
                      <m:t>)</m:t>
                    </m:r>
                  </m:oMath>
                </a14:m>
                <a:r>
                  <a:rPr lang="en-US" sz="2400" dirty="0" smtClean="0"/>
                  <a:t> is used to either freq. modulate or phase modulate a carrier </a:t>
                </a:r>
                <a14:m>
                  <m:oMath xmlns:m="http://schemas.openxmlformats.org/officeDocument/2006/math">
                    <m:r>
                      <a:rPr lang="en-US" sz="2400" i="1">
                        <a:latin typeface="Cambria Math" panose="02040503050406030204" pitchFamily="18" charset="0"/>
                      </a:rPr>
                      <m:t>𝑐</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b="0" i="1" smtClean="0">
                        <a:latin typeface="Cambria Math" panose="02040503050406030204" pitchFamily="18" charset="0"/>
                      </a:rPr>
                      <m:t>)</m:t>
                    </m:r>
                  </m:oMath>
                </a14:m>
                <a:r>
                  <a:rPr lang="en-US" sz="2400" dirty="0" smtClean="0"/>
                  <a:t>. Find the modulated signal in each case</a:t>
                </a:r>
                <a:endParaRPr lang="en-US" sz="2400" dirty="0"/>
              </a:p>
              <a:p>
                <a:r>
                  <a:rPr lang="en-US" sz="2400" dirty="0" smtClean="0"/>
                  <a:t>Solution. Using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906963"/>
              </a:xfrm>
              <a:blipFill>
                <a:blip r:embed="rId3"/>
                <a:stretch>
                  <a:fillRect l="-963" t="-870" r="-1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905000" y="3200400"/>
                <a:ext cx="4514121"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𝜙</m:t>
                      </m:r>
                      <m:r>
                        <a:rPr lang="en-US" sz="2400" i="0">
                          <a:latin typeface="Cambria Math" panose="02040503050406030204" pitchFamily="18" charset="0"/>
                        </a:rPr>
                        <m:t>(</m:t>
                      </m:r>
                      <m:r>
                        <a:rPr lang="en-US" sz="2400" i="1">
                          <a:latin typeface="Cambria Math" panose="02040503050406030204" pitchFamily="18" charset="0"/>
                        </a:rPr>
                        <m:t>𝑡</m:t>
                      </m:r>
                      <m:r>
                        <a:rPr lang="en-US" sz="2400" i="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𝑝</m:t>
                                    </m:r>
                                  </m:sub>
                                </m:sSub>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𝑡</m:t>
                                </m:r>
                                <m:r>
                                  <a:rPr lang="en-US" sz="2400" i="0">
                                    <a:latin typeface="Cambria Math" panose="02040503050406030204" pitchFamily="18" charset="0"/>
                                  </a:rPr>
                                  <m:t>),</m:t>
                                </m:r>
                              </m:e>
                              <m:e>
                                <m:r>
                                  <a:rPr lang="en-US" sz="2400" i="1">
                                    <a:latin typeface="Cambria Math" panose="02040503050406030204" pitchFamily="18" charset="0"/>
                                  </a:rPr>
                                  <m:t>𝑃𝑀</m:t>
                                </m:r>
                              </m:e>
                            </m:mr>
                            <m:mr>
                              <m:e>
                                <m:r>
                                  <a:rPr lang="en-US" sz="2400" i="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𝑓</m:t>
                                    </m:r>
                                  </m:sub>
                                </m:sSub>
                                <m:nary>
                                  <m:naryPr>
                                    <m:limLoc m:val="subSup"/>
                                    <m:grow m:val="on"/>
                                    <m:ctrlPr>
                                      <a:rPr lang="en-US" sz="2400" i="1">
                                        <a:latin typeface="Cambria Math" panose="02040503050406030204" pitchFamily="18" charset="0"/>
                                      </a:rPr>
                                    </m:ctrlPr>
                                  </m:naryPr>
                                  <m:sub>
                                    <m:r>
                                      <a:rPr lang="en-US" sz="2400" i="0">
                                        <a:latin typeface="Cambria Math" panose="02040503050406030204" pitchFamily="18" charset="0"/>
                                      </a:rPr>
                                      <m:t>−∞</m:t>
                                    </m:r>
                                  </m:sub>
                                  <m:sup>
                                    <m:r>
                                      <a:rPr lang="en-US" sz="2400" i="1">
                                        <a:latin typeface="Cambria Math" panose="02040503050406030204" pitchFamily="18" charset="0"/>
                                      </a:rPr>
                                      <m:t>𝑡</m:t>
                                    </m:r>
                                  </m:sup>
                                  <m:e>
                                    <m:r>
                                      <a:rPr lang="en-US" sz="2400" i="1">
                                        <a:latin typeface="Cambria Math" panose="02040503050406030204" pitchFamily="18" charset="0"/>
                                      </a:rPr>
                                      <m:t>𝑚</m:t>
                                    </m:r>
                                    <m:r>
                                      <a:rPr lang="en-US" sz="2400" i="0">
                                        <a:latin typeface="Cambria Math" panose="02040503050406030204" pitchFamily="18" charset="0"/>
                                      </a:rPr>
                                      <m:t>(</m:t>
                                    </m:r>
                                    <m:r>
                                      <a:rPr lang="en-US" sz="2400" i="1">
                                        <a:latin typeface="Cambria Math" panose="02040503050406030204" pitchFamily="18" charset="0"/>
                                      </a:rPr>
                                      <m:t>𝜏</m:t>
                                    </m:r>
                                    <m:r>
                                      <a:rPr lang="en-US" sz="2400" i="0">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rPr>
                                      <m:t>𝜏</m:t>
                                    </m:r>
                                    <m:r>
                                      <a:rPr lang="en-US" sz="2400" i="0">
                                        <a:latin typeface="Cambria Math" panose="02040503050406030204" pitchFamily="18" charset="0"/>
                                      </a:rPr>
                                      <m:t>,</m:t>
                                    </m:r>
                                  </m:e>
                                </m:nary>
                              </m:e>
                              <m:e>
                                <m:r>
                                  <a:rPr lang="en-US" sz="2400" i="1">
                                    <a:latin typeface="Cambria Math" panose="02040503050406030204" pitchFamily="18" charset="0"/>
                                  </a:rPr>
                                  <m:t>𝐹𝑀</m:t>
                                </m:r>
                              </m:e>
                            </m:mr>
                          </m:m>
                        </m:e>
                      </m:d>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1905000" y="3200400"/>
                <a:ext cx="4514121" cy="1459887"/>
              </a:xfrm>
              <a:prstGeom prst="rect">
                <a:avLst/>
              </a:prstGeom>
              <a:blipFill>
                <a:blip r:embed="rId4"/>
                <a:stretch>
                  <a:fillRect/>
                </a:stretch>
              </a:blipFill>
            </p:spPr>
            <p:txBody>
              <a:bodyPr/>
              <a:lstStyle/>
              <a:p>
                <a:r>
                  <a:rPr lang="en-US">
                    <a:noFill/>
                  </a:rPr>
                  <a:t> </a:t>
                </a:r>
              </a:p>
            </p:txBody>
          </p:sp>
        </mc:Fallback>
      </mc:AlternateContent>
      <p:sp>
        <p:nvSpPr>
          <p:cNvPr id="5" name="TextBox 4"/>
          <p:cNvSpPr txBox="1"/>
          <p:nvPr/>
        </p:nvSpPr>
        <p:spPr>
          <a:xfrm>
            <a:off x="2857428" y="5208559"/>
            <a:ext cx="3429144" cy="369332"/>
          </a:xfrm>
          <a:prstGeom prst="rect">
            <a:avLst/>
          </a:prstGeom>
          <a:noFill/>
        </p:spPr>
        <p:txBody>
          <a:bodyPr wrap="none" rtlCol="0">
            <a:spAutoFit/>
          </a:bodyPr>
          <a:lstStyle/>
          <a:p>
            <a:r>
              <a:rPr lang="en-US" dirty="0" smtClean="0">
                <a:solidFill>
                  <a:srgbClr val="FF0000"/>
                </a:solidFill>
              </a:rPr>
              <a:t>Solution continues on the board</a:t>
            </a:r>
            <a:endParaRPr lang="en-US" dirty="0">
              <a:solidFill>
                <a:srgbClr val="FF0000"/>
              </a:solidFill>
            </a:endParaRPr>
          </a:p>
        </p:txBody>
      </p:sp>
    </p:spTree>
    <p:extLst>
      <p:ext uri="{BB962C8B-B14F-4D97-AF65-F5344CB8AC3E}">
        <p14:creationId xmlns:p14="http://schemas.microsoft.com/office/powerpoint/2010/main" val="5208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Frequency modulation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901890"/>
                <a:ext cx="8229600" cy="5803710"/>
              </a:xfrm>
            </p:spPr>
            <p:txBody>
              <a:bodyPr/>
              <a:lstStyle/>
              <a:p>
                <a:r>
                  <a:rPr lang="en-US" dirty="0" smtClean="0"/>
                  <a:t>Taking the general FM wave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𝛽</m:t>
                              </m:r>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i="1">
                                  <a:latin typeface="Cambria Math" panose="02040503050406030204" pitchFamily="18" charset="0"/>
                                </a:rPr>
                                <m:t>𝑡</m:t>
                              </m:r>
                            </m:e>
                          </m:d>
                        </m:e>
                      </m:d>
                    </m:oMath>
                  </m:oMathPara>
                </a14:m>
                <a:endParaRPr lang="en-US" dirty="0" smtClean="0"/>
              </a:p>
              <a:p>
                <a:pPr marL="0" indent="0">
                  <a:buNone/>
                </a:pPr>
                <a:r>
                  <a:rPr lang="en-US" dirty="0" smtClean="0"/>
                  <a:t>And the angle of modulated carrier is</a:t>
                </a:r>
              </a:p>
              <a:p>
                <a:pPr marL="0" indent="0" algn="ctr">
                  <a:buNone/>
                </a:pPr>
                <a14:m>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𝜙</m:t>
                        </m:r>
                        <m:r>
                          <a:rPr lang="en-US" i="1" baseline="-25000">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e>
                    </m:d>
                  </m:oMath>
                </a14:m>
                <a:r>
                  <a:rPr lang="en-US" dirty="0" smtClean="0"/>
                  <a:t> </a:t>
                </a:r>
              </a:p>
              <a:p>
                <a:pPr marL="0" indent="0" algn="ctr">
                  <a:buNone/>
                </a:pPr>
                <a:r>
                  <a:rPr lang="en-US" dirty="0" smtClean="0">
                    <a:sym typeface="Wingdings" panose="05000000000000000000" pitchFamily="2" charset="2"/>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𝛽</m:t>
                    </m:r>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i="1">
                        <a:latin typeface="Cambria Math" panose="02040503050406030204" pitchFamily="18" charset="0"/>
                      </a:rPr>
                      <m:t>𝑡</m:t>
                    </m:r>
                    <m:r>
                      <a:rPr lang="en-US" i="1">
                        <a:latin typeface="Cambria Math" panose="02040503050406030204" pitchFamily="18" charset="0"/>
                      </a:rPr>
                      <m:t>)</m:t>
                    </m:r>
                  </m:oMath>
                </a14:m>
                <a:endParaRPr lang="en-US" dirty="0"/>
              </a:p>
              <a:p>
                <a:r>
                  <a:rPr lang="en-US" dirty="0" smtClean="0"/>
                  <a:t>Depending on the value of mod. index </a:t>
                </a:r>
                <a14:m>
                  <m:oMath xmlns:m="http://schemas.openxmlformats.org/officeDocument/2006/math">
                    <m:r>
                      <a:rPr lang="en-US" i="1">
                        <a:latin typeface="Cambria Math" panose="02040503050406030204" pitchFamily="18" charset="0"/>
                      </a:rPr>
                      <m:t>𝛽</m:t>
                    </m:r>
                  </m:oMath>
                </a14:m>
                <a:r>
                  <a:rPr lang="en-US" dirty="0" smtClean="0"/>
                  <a:t>, we get two cases of FM</a:t>
                </a:r>
              </a:p>
              <a:p>
                <a:pPr lvl="1"/>
                <a:r>
                  <a:rPr lang="en-US" dirty="0" smtClean="0"/>
                  <a:t>Narrowband FM </a:t>
                </a:r>
                <a:r>
                  <a:rPr lang="en-US" dirty="0" smtClean="0">
                    <a:sym typeface="Wingdings" panose="05000000000000000000" pitchFamily="2" charset="2"/>
                  </a:rPr>
                  <a:t></a:t>
                </a:r>
                <a:r>
                  <a:rPr lang="en-US" dirty="0"/>
                  <a:t> </a:t>
                </a:r>
                <a14:m>
                  <m:oMath xmlns:m="http://schemas.openxmlformats.org/officeDocument/2006/math">
                    <m:r>
                      <a:rPr lang="en-US" i="1">
                        <a:latin typeface="Cambria Math" panose="02040503050406030204" pitchFamily="18" charset="0"/>
                      </a:rPr>
                      <m:t>𝛽</m:t>
                    </m:r>
                  </m:oMath>
                </a14:m>
                <a:r>
                  <a:rPr lang="en-US" dirty="0" smtClean="0"/>
                  <a:t> &lt;&lt; compared to one radian (</a:t>
                </a:r>
                <a:r>
                  <a:rPr lang="en-US" dirty="0" err="1" smtClean="0"/>
                  <a:t>ie</a:t>
                </a:r>
                <a:r>
                  <a:rPr lang="en-US" dirty="0" smtClean="0"/>
                  <a:t> </a:t>
                </a:r>
                <a14:m>
                  <m:oMath xmlns:m="http://schemas.openxmlformats.org/officeDocument/2006/math">
                    <m:r>
                      <a:rPr lang="en-US" i="1">
                        <a:latin typeface="Cambria Math" panose="02040503050406030204" pitchFamily="18" charset="0"/>
                      </a:rPr>
                      <m:t>𝛽</m:t>
                    </m:r>
                  </m:oMath>
                </a14:m>
                <a:r>
                  <a:rPr lang="en-US" dirty="0"/>
                  <a:t> </a:t>
                </a:r>
                <a:r>
                  <a:rPr lang="en-US" dirty="0" smtClean="0"/>
                  <a:t>&lt;&lt; 1)</a:t>
                </a:r>
                <a:r>
                  <a:rPr lang="en-US" dirty="0" smtClean="0"/>
                  <a:t> or </a:t>
                </a:r>
                <a14:m>
                  <m:oMath xmlns:m="http://schemas.openxmlformats.org/officeDocument/2006/math">
                    <m:r>
                      <a:rPr lang="en-US" i="1">
                        <a:latin typeface="Cambria Math" panose="02040503050406030204" pitchFamily="18" charset="0"/>
                      </a:rPr>
                      <m:t>𝜙</m:t>
                    </m:r>
                    <m:r>
                      <a:rPr lang="en-US" i="1" baseline="-25000">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oMath>
                </a14:m>
                <a:r>
                  <a:rPr lang="en-US" dirty="0" smtClean="0"/>
                  <a:t> &lt;&lt; 1</a:t>
                </a:r>
              </a:p>
              <a:p>
                <a:pPr lvl="1"/>
                <a:r>
                  <a:rPr lang="en-US" dirty="0" smtClean="0"/>
                  <a:t>Wideband FM </a:t>
                </a:r>
                <a:r>
                  <a:rPr lang="en-US" dirty="0" smtClean="0">
                    <a:sym typeface="Wingdings" panose="05000000000000000000" pitchFamily="2" charset="2"/>
                  </a:rPr>
                  <a:t> </a:t>
                </a:r>
                <a14:m>
                  <m:oMath xmlns:m="http://schemas.openxmlformats.org/officeDocument/2006/math">
                    <m:r>
                      <a:rPr lang="en-US" i="1">
                        <a:latin typeface="Cambria Math" panose="02040503050406030204" pitchFamily="18" charset="0"/>
                      </a:rPr>
                      <m:t>𝛽</m:t>
                    </m:r>
                  </m:oMath>
                </a14:m>
                <a:r>
                  <a:rPr lang="en-US" dirty="0"/>
                  <a:t> </a:t>
                </a:r>
                <a:r>
                  <a:rPr lang="en-US" dirty="0" smtClean="0"/>
                  <a:t>&gt;&gt; compared </a:t>
                </a:r>
                <a:r>
                  <a:rPr lang="en-US" dirty="0"/>
                  <a:t>to one radian (</a:t>
                </a:r>
                <a:r>
                  <a:rPr lang="en-US" dirty="0" err="1"/>
                  <a:t>ie</a:t>
                </a:r>
                <a:r>
                  <a:rPr lang="en-US" dirty="0"/>
                  <a:t> </a:t>
                </a:r>
                <a14:m>
                  <m:oMath xmlns:m="http://schemas.openxmlformats.org/officeDocument/2006/math">
                    <m:r>
                      <a:rPr lang="en-US" i="1">
                        <a:latin typeface="Cambria Math" panose="02040503050406030204" pitchFamily="18" charset="0"/>
                      </a:rPr>
                      <m:t>𝛽</m:t>
                    </m:r>
                  </m:oMath>
                </a14:m>
                <a:r>
                  <a:rPr lang="en-US" dirty="0"/>
                  <a:t> </a:t>
                </a:r>
                <a:r>
                  <a:rPr lang="en-US" dirty="0" smtClean="0"/>
                  <a:t>&gt;&gt; </a:t>
                </a:r>
                <a:r>
                  <a:rPr lang="en-US" dirty="0"/>
                  <a:t>1) or </a:t>
                </a:r>
                <a14:m>
                  <m:oMath xmlns:m="http://schemas.openxmlformats.org/officeDocument/2006/math">
                    <m:r>
                      <a:rPr lang="en-US" i="1">
                        <a:latin typeface="Cambria Math" panose="02040503050406030204" pitchFamily="18" charset="0"/>
                      </a:rPr>
                      <m:t>𝜙</m:t>
                    </m:r>
                    <m:r>
                      <a:rPr lang="en-US" i="1" baseline="-25000">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a:t>
                </a:r>
                <a:r>
                  <a:rPr lang="en-US" dirty="0" smtClean="0"/>
                  <a:t>&gt;&gt; </a:t>
                </a:r>
                <a:r>
                  <a:rPr lang="en-US" dirty="0"/>
                  <a:t>1</a:t>
                </a:r>
              </a:p>
              <a:p>
                <a:pPr lvl="1"/>
                <a:r>
                  <a:rPr lang="en-US" dirty="0" smtClean="0"/>
                  <a: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901890"/>
                <a:ext cx="8229600" cy="5803710"/>
              </a:xfrm>
              <a:blipFill>
                <a:blip r:embed="rId3"/>
                <a:stretch>
                  <a:fillRect l="-1852" t="-1366" b="-10819"/>
                </a:stretch>
              </a:blipFill>
            </p:spPr>
            <p:txBody>
              <a:bodyPr/>
              <a:lstStyle/>
              <a:p>
                <a:r>
                  <a:rPr lang="en-US">
                    <a:noFill/>
                  </a:rPr>
                  <a:t> </a:t>
                </a:r>
              </a:p>
            </p:txBody>
          </p:sp>
        </mc:Fallback>
      </mc:AlternateContent>
    </p:spTree>
    <p:extLst>
      <p:ext uri="{BB962C8B-B14F-4D97-AF65-F5344CB8AC3E}">
        <p14:creationId xmlns:p14="http://schemas.microsoft.com/office/powerpoint/2010/main" val="36863944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Narrowband FM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901890"/>
                <a:ext cx="8229600" cy="5803710"/>
              </a:xfrm>
            </p:spPr>
            <p:txBody>
              <a:bodyPr/>
              <a:lstStyle/>
              <a:p>
                <a:r>
                  <a:rPr lang="en-US" dirty="0" smtClean="0"/>
                  <a:t>Taking the general FM wave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𝛽</m:t>
                              </m:r>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i="1">
                                  <a:latin typeface="Cambria Math" panose="02040503050406030204" pitchFamily="18" charset="0"/>
                                </a:rPr>
                                <m:t>𝑡</m:t>
                              </m:r>
                            </m:e>
                          </m:d>
                        </m:e>
                      </m:d>
                    </m:oMath>
                  </m:oMathPara>
                </a14:m>
                <a:endParaRPr lang="en-US" dirty="0" smtClean="0"/>
              </a:p>
              <a:p>
                <a:pPr marL="0" lvl="1" indent="0">
                  <a:buNone/>
                </a:pPr>
                <a:r>
                  <a:rPr lang="en-US" dirty="0" smtClean="0"/>
                  <a:t>If </a:t>
                </a:r>
                <a:r>
                  <a:rPr lang="en-US" i="1" dirty="0" smtClean="0"/>
                  <a:t>m(t)</a:t>
                </a:r>
                <a:r>
                  <a:rPr lang="en-US" dirty="0" smtClean="0"/>
                  <a:t> and </a:t>
                </a:r>
                <a:r>
                  <a:rPr lang="en-US" i="1" dirty="0" err="1" smtClean="0"/>
                  <a:t>k</a:t>
                </a:r>
                <a:r>
                  <a:rPr lang="en-US" i="1" baseline="-25000" dirty="0" err="1" smtClean="0"/>
                  <a:t>f</a:t>
                </a:r>
                <a:r>
                  <a:rPr lang="en-US" i="1" dirty="0" smtClean="0"/>
                  <a:t> </a:t>
                </a:r>
                <a:r>
                  <a:rPr lang="en-US" dirty="0" smtClean="0"/>
                  <a:t>are such that for all </a:t>
                </a:r>
                <a:r>
                  <a:rPr lang="en-US" i="1" dirty="0" smtClean="0"/>
                  <a:t>t</a:t>
                </a:r>
                <a:r>
                  <a:rPr lang="en-US" dirty="0" smtClean="0"/>
                  <a:t>, </a:t>
                </a:r>
                <a14:m>
                  <m:oMath xmlns:m="http://schemas.openxmlformats.org/officeDocument/2006/math">
                    <m:r>
                      <a:rPr lang="en-US" i="1">
                        <a:latin typeface="Cambria Math" panose="02040503050406030204" pitchFamily="18" charset="0"/>
                      </a:rPr>
                      <m:t>𝜙</m:t>
                    </m:r>
                    <m:r>
                      <a:rPr lang="en-US" i="1" baseline="-25000">
                        <a:latin typeface="Cambria Math" panose="02040503050406030204" pitchFamily="18" charset="0"/>
                      </a:rPr>
                      <m:t>𝑐</m:t>
                    </m:r>
                    <m:r>
                      <a:rPr lang="en-US">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t> &lt;&lt; </a:t>
                </a:r>
                <a:r>
                  <a:rPr lang="en-US" dirty="0" smtClean="0"/>
                  <a:t>1, then we can expand and simplifying </a:t>
                </a:r>
                <a:r>
                  <a:rPr lang="en-US" i="1" dirty="0" smtClean="0"/>
                  <a:t>s(t)</a:t>
                </a:r>
                <a:r>
                  <a:rPr lang="en-US" dirty="0" smtClean="0"/>
                  <a:t> to a simple approximation as</a:t>
                </a:r>
              </a:p>
              <a:p>
                <a:pPr marL="0" indent="0">
                  <a:buNone/>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i="1">
                              <a:latin typeface="Cambria Math" panose="02040503050406030204" pitchFamily="18" charset="0"/>
                            </a:rPr>
                            <m:t>𝑡</m:t>
                          </m:r>
                        </m:e>
                      </m:d>
                    </m:oMath>
                  </m:oMathPara>
                </a14:m>
                <a:endParaRPr lang="en-US" dirty="0" smtClean="0"/>
              </a:p>
              <a:p>
                <a:pPr marL="0" indent="0">
                  <a:buNone/>
                </a:pPr>
                <a:r>
                  <a:rPr lang="en-US" dirty="0" smtClean="0"/>
                  <a:t>This is an approximate form of a narrowband FM wave produce by a sinusoidal modulating signal,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𝑚</m:t>
                        </m:r>
                      </m:sub>
                    </m:sSub>
                    <m:r>
                      <m:rPr>
                        <m:sty m:val="p"/>
                      </m:rPr>
                      <a:rPr lang="en-US">
                        <a:latin typeface="Cambria Math" panose="02040503050406030204" pitchFamily="18" charset="0"/>
                      </a:rPr>
                      <m:t>cos</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𝑚</m:t>
                        </m:r>
                      </m:sub>
                    </m:sSub>
                    <m:r>
                      <a:rPr lang="en-US" i="1">
                        <a:latin typeface="Cambria Math" panose="02040503050406030204" pitchFamily="18" charset="0"/>
                      </a:rPr>
                      <m:t>𝑡</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901890"/>
                <a:ext cx="8229600" cy="5803710"/>
              </a:xfrm>
              <a:blipFill>
                <a:blip r:embed="rId3"/>
                <a:stretch>
                  <a:fillRect l="-1852" t="-1366" r="-2000"/>
                </a:stretch>
              </a:blipFill>
            </p:spPr>
            <p:txBody>
              <a:bodyPr/>
              <a:lstStyle/>
              <a:p>
                <a:r>
                  <a:rPr lang="en-US">
                    <a:noFill/>
                  </a:rPr>
                  <a:t> </a:t>
                </a:r>
              </a:p>
            </p:txBody>
          </p:sp>
        </mc:Fallback>
      </mc:AlternateContent>
    </p:spTree>
    <p:extLst>
      <p:ext uri="{BB962C8B-B14F-4D97-AF65-F5344CB8AC3E}">
        <p14:creationId xmlns:p14="http://schemas.microsoft.com/office/powerpoint/2010/main" val="12156280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Narrowband FM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901890"/>
                <a:ext cx="8229600" cy="5803710"/>
              </a:xfrm>
            </p:spPr>
            <p:txBody>
              <a:bodyPr/>
              <a:lstStyle/>
              <a:p>
                <a:r>
                  <a:rPr lang="en-US" dirty="0" smtClean="0"/>
                  <a:t>Using trig. identities, </a:t>
                </a:r>
                <a:r>
                  <a:rPr lang="en-US" i="1" dirty="0" smtClean="0"/>
                  <a:t>s(t) is</a:t>
                </a:r>
                <a:endParaRPr lang="en-US" dirty="0" smtClean="0"/>
              </a:p>
              <a:p>
                <a:pPr marL="0" indent="0">
                  <a:buNone/>
                </a:pPr>
                <a14:m>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r>
                      <m:rPr>
                        <m:sty m:val="p"/>
                      </m:rPr>
                      <a:rPr lang="en-US">
                        <a:latin typeface="Cambria Math" panose="02040503050406030204" pitchFamily="18" charset="0"/>
                      </a:rPr>
                      <m:t>cos</m:t>
                    </m:r>
                    <m:r>
                      <a:rPr lang="en-US">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𝑡</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um>
                      <m:den>
                        <m:r>
                          <a:rPr lang="en-US">
                            <a:latin typeface="Cambria Math" panose="02040503050406030204" pitchFamily="18" charset="0"/>
                          </a:rPr>
                          <m:t>2</m:t>
                        </m:r>
                      </m:den>
                    </m:f>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𝑡</m:t>
                            </m:r>
                          </m:e>
                        </m:d>
                        <m:r>
                          <a:rPr lang="en-US">
                            <a:latin typeface="Cambria Math" panose="02040503050406030204" pitchFamily="18" charset="0"/>
                          </a:rPr>
                          <m:t>−</m:t>
                        </m:r>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𝑡</m:t>
                            </m:r>
                          </m:e>
                        </m:d>
                      </m:e>
                    </m:d>
                  </m:oMath>
                </a14:m>
                <a:r>
                  <a:rPr lang="en-US" dirty="0" smtClean="0"/>
                  <a:t> </a:t>
                </a:r>
              </a:p>
              <a:p>
                <a:pPr marL="0" indent="0">
                  <a:buNone/>
                </a:pPr>
                <a:endParaRPr lang="en-US" dirty="0" smtClean="0"/>
              </a:p>
              <a:p>
                <a:r>
                  <a:rPr lang="en-US" dirty="0"/>
                  <a:t>The above equation represents the </a:t>
                </a:r>
                <a:r>
                  <a:rPr lang="en-US" dirty="0" smtClean="0"/>
                  <a:t>NB-FM </a:t>
                </a:r>
                <a:r>
                  <a:rPr lang="en-US" dirty="0"/>
                  <a:t>signal. </a:t>
                </a:r>
                <a:endParaRPr lang="en-US" dirty="0" smtClean="0"/>
              </a:p>
              <a:p>
                <a:r>
                  <a:rPr lang="en-US" dirty="0" smtClean="0"/>
                  <a:t>This </a:t>
                </a:r>
                <a:r>
                  <a:rPr lang="en-US" dirty="0"/>
                  <a:t>representation is similar to an AM</a:t>
                </a:r>
                <a:br>
                  <a:rPr lang="en-US" dirty="0"/>
                </a:br>
                <a:r>
                  <a:rPr lang="en-US" dirty="0"/>
                  <a:t>signal, except that the lower side frequency has negative sign. </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901890"/>
                <a:ext cx="8229600" cy="5803710"/>
              </a:xfrm>
              <a:blipFill>
                <a:blip r:embed="rId3"/>
                <a:stretch>
                  <a:fillRect l="-1704" t="-1366" r="-3037"/>
                </a:stretch>
              </a:blipFill>
            </p:spPr>
            <p:txBody>
              <a:bodyPr/>
              <a:lstStyle/>
              <a:p>
                <a:r>
                  <a:rPr lang="en-US">
                    <a:noFill/>
                  </a:rPr>
                  <a:t> </a:t>
                </a:r>
              </a:p>
            </p:txBody>
          </p:sp>
        </mc:Fallback>
      </mc:AlternateContent>
      <p:cxnSp>
        <p:nvCxnSpPr>
          <p:cNvPr id="5" name="Straight Connector 4"/>
          <p:cNvCxnSpPr/>
          <p:nvPr/>
        </p:nvCxnSpPr>
        <p:spPr>
          <a:xfrm>
            <a:off x="4267200" y="2362200"/>
            <a:ext cx="441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 y="2895600"/>
            <a:ext cx="3429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6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Narrowband FM</a:t>
            </a:r>
            <a:endParaRPr lang="en-US" dirty="0"/>
          </a:p>
        </p:txBody>
      </p:sp>
      <p:sp>
        <p:nvSpPr>
          <p:cNvPr id="3" name="Content Placeholder 2"/>
          <p:cNvSpPr>
            <a:spLocks noGrp="1"/>
          </p:cNvSpPr>
          <p:nvPr>
            <p:ph idx="1"/>
          </p:nvPr>
        </p:nvSpPr>
        <p:spPr>
          <a:xfrm>
            <a:off x="457200" y="901890"/>
            <a:ext cx="8229600" cy="5803710"/>
          </a:xfrm>
        </p:spPr>
        <p:txBody>
          <a:bodyPr/>
          <a:lstStyle/>
          <a:p>
            <a:r>
              <a:rPr lang="en-US" sz="2800" dirty="0"/>
              <a:t>The magnitude spectrum of </a:t>
            </a:r>
            <a:r>
              <a:rPr lang="en-US" sz="2800" dirty="0" smtClean="0"/>
              <a:t>NB-FM </a:t>
            </a:r>
            <a:r>
              <a:rPr lang="en-US" sz="2800" dirty="0"/>
              <a:t>signal </a:t>
            </a:r>
            <a:r>
              <a:rPr lang="en-US" sz="2800" dirty="0" smtClean="0"/>
              <a:t>is as shown below, </a:t>
            </a:r>
            <a:r>
              <a:rPr lang="en-US" sz="2800" dirty="0" smtClean="0">
                <a:sym typeface="Wingdings" panose="05000000000000000000" pitchFamily="2" charset="2"/>
              </a:rPr>
              <a:t></a:t>
            </a:r>
            <a:r>
              <a:rPr lang="en-US" sz="2800" dirty="0" smtClean="0"/>
              <a:t> this is </a:t>
            </a:r>
            <a:r>
              <a:rPr lang="en-US" sz="2800" dirty="0"/>
              <a:t>similar to AM signal spectrum. </a:t>
            </a:r>
            <a:endParaRPr lang="en-US" sz="2800" dirty="0" smtClean="0"/>
          </a:p>
          <a:p>
            <a:r>
              <a:rPr lang="en-US" sz="2800" dirty="0" smtClean="0"/>
              <a:t>The </a:t>
            </a:r>
            <a:r>
              <a:rPr lang="en-US" sz="2800" dirty="0"/>
              <a:t>bandwidth </a:t>
            </a:r>
            <a:r>
              <a:rPr lang="en-US" sz="2800" dirty="0" smtClean="0"/>
              <a:t>of the NB-FM </a:t>
            </a:r>
            <a:r>
              <a:rPr lang="en-US" sz="2800" dirty="0"/>
              <a:t>signal is </a:t>
            </a:r>
            <a:r>
              <a:rPr lang="en-US" sz="2800" b="1" i="1" dirty="0"/>
              <a:t>2f</a:t>
            </a:r>
            <a:r>
              <a:rPr lang="en-US" sz="2800" b="1" i="1" baseline="-25000" dirty="0"/>
              <a:t>m</a:t>
            </a:r>
            <a:r>
              <a:rPr lang="en-US" sz="2800" dirty="0"/>
              <a:t>, which is same as AM </a:t>
            </a:r>
            <a:r>
              <a:rPr lang="en-US" sz="2800" dirty="0" smtClean="0"/>
              <a:t>signal</a:t>
            </a:r>
            <a:endParaRPr lang="en-US" sz="2800" dirty="0"/>
          </a:p>
        </p:txBody>
      </p:sp>
      <p:pic>
        <p:nvPicPr>
          <p:cNvPr id="5122" name="Picture 2" descr="http://www.allsyllabus.com/aj/note/EEE/Analog_Communication/Unit5/Frequency%20Domain%20Representation%20of%20Narrow%20Band%20FM%20signal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1" r="14029" b="19372"/>
          <a:stretch/>
        </p:blipFill>
        <p:spPr bwMode="auto">
          <a:xfrm>
            <a:off x="800100" y="3340379"/>
            <a:ext cx="7543800" cy="334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429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We skip </a:t>
            </a:r>
            <a:r>
              <a:rPr lang="en-US" u="sng" dirty="0" smtClean="0"/>
              <a:t>Wideband FM</a:t>
            </a:r>
            <a:endParaRPr lang="en-US" u="sng" dirty="0"/>
          </a:p>
        </p:txBody>
      </p:sp>
      <p:sp>
        <p:nvSpPr>
          <p:cNvPr id="3" name="Content Placeholder 2"/>
          <p:cNvSpPr>
            <a:spLocks noGrp="1"/>
          </p:cNvSpPr>
          <p:nvPr>
            <p:ph idx="1"/>
          </p:nvPr>
        </p:nvSpPr>
        <p:spPr>
          <a:xfrm>
            <a:off x="457200" y="5105400"/>
            <a:ext cx="8229600" cy="1020763"/>
          </a:xfrm>
        </p:spPr>
        <p:txBody>
          <a:bodyPr/>
          <a:lstStyle/>
          <a:p>
            <a:endParaRPr lang="en-US"/>
          </a:p>
        </p:txBody>
      </p:sp>
    </p:spTree>
    <p:extLst>
      <p:ext uri="{BB962C8B-B14F-4D97-AF65-F5344CB8AC3E}">
        <p14:creationId xmlns:p14="http://schemas.microsoft.com/office/powerpoint/2010/main" val="25163232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57200" y="105922"/>
                <a:ext cx="8229600" cy="712918"/>
              </a:xfrm>
            </p:spPr>
            <p:txBody>
              <a:bodyPr/>
              <a:lstStyle/>
              <a:p>
                <a:r>
                  <a:rPr lang="en-US" dirty="0" smtClean="0"/>
                  <a:t>Bessel function </a:t>
                </a:r>
                <a14:m>
                  <m:oMath xmlns:m="http://schemas.openxmlformats.org/officeDocument/2006/math">
                    <m:d>
                      <m:dPr>
                        <m:beg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𝛽</m:t>
                        </m:r>
                      </m:e>
                    </m:d>
                  </m:oMath>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57200" y="105922"/>
                <a:ext cx="8229600" cy="712918"/>
              </a:xfrm>
              <a:blipFill>
                <a:blip r:embed="rId3"/>
                <a:stretch>
                  <a:fillRect t="-21368" b="-43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4150" y="818840"/>
                <a:ext cx="8229600" cy="4525963"/>
              </a:xfrm>
            </p:spPr>
            <p:txBody>
              <a:bodyPr/>
              <a:lstStyle/>
              <a:p>
                <a:r>
                  <a:rPr lang="en-US" sz="2400" dirty="0" smtClean="0"/>
                  <a:t>The plot below is </a:t>
                </a:r>
                <a14:m>
                  <m:oMath xmlns:m="http://schemas.openxmlformats.org/officeDocument/2006/math">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𝑛</m:t>
                            </m:r>
                          </m:sub>
                        </m:sSub>
                        <m:r>
                          <a:rPr lang="en-US" sz="2400">
                            <a:latin typeface="Cambria Math" panose="02040503050406030204" pitchFamily="18" charset="0"/>
                          </a:rPr>
                          <m:t>(</m:t>
                        </m:r>
                        <m:r>
                          <a:rPr lang="en-US" sz="2400" i="1">
                            <a:latin typeface="Cambria Math" panose="02040503050406030204" pitchFamily="18" charset="0"/>
                          </a:rPr>
                          <m:t>𝛽</m:t>
                        </m:r>
                      </m:e>
                    </m:d>
                  </m:oMath>
                </a14:m>
                <a:r>
                  <a:rPr lang="en-US" sz="2400" dirty="0" smtClean="0"/>
                  <a:t> for different </a:t>
                </a:r>
                <a:r>
                  <a:rPr lang="en-US" sz="2400" i="1" dirty="0" smtClean="0"/>
                  <a:t>n </a:t>
                </a:r>
                <a:r>
                  <a:rPr lang="en-US" sz="2400" dirty="0" smtClean="0"/>
                  <a:t>and </a:t>
                </a:r>
                <a14:m>
                  <m:oMath xmlns:m="http://schemas.openxmlformats.org/officeDocument/2006/math">
                    <m:r>
                      <a:rPr lang="en-US" sz="2400" i="1">
                        <a:latin typeface="Cambria Math" panose="02040503050406030204" pitchFamily="18" charset="0"/>
                      </a:rPr>
                      <m:t>𝛽</m:t>
                    </m:r>
                  </m:oMath>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4150" y="818840"/>
                <a:ext cx="8229600" cy="4525963"/>
              </a:xfrm>
              <a:blipFill>
                <a:blip r:embed="rId4"/>
                <a:stretch>
                  <a:fillRect l="-963" t="-130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2398676" y="1345567"/>
                <a:ext cx="4340547" cy="7571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a:latin typeface="Cambria Math" panose="02040503050406030204" pitchFamily="18" charset="0"/>
                            </a:rPr>
                          </m:ctrlPr>
                        </m:sSubPr>
                        <m:e>
                          <m:r>
                            <a:rPr lang="en-US" sz="2000" i="1">
                              <a:latin typeface="Cambria Math" panose="02040503050406030204" pitchFamily="18" charset="0"/>
                            </a:rPr>
                            <m:t>𝐽</m:t>
                          </m:r>
                        </m:e>
                        <m:sub>
                          <m:r>
                            <a:rPr lang="en-US" sz="2000" i="1">
                              <a:latin typeface="Cambria Math" panose="02040503050406030204" pitchFamily="18" charset="0"/>
                            </a:rPr>
                            <m:t>𝑛</m:t>
                          </m:r>
                        </m:sub>
                      </m:sSub>
                      <m:r>
                        <a:rPr lang="en-US" sz="2000" i="0">
                          <a:latin typeface="Cambria Math" panose="02040503050406030204" pitchFamily="18" charset="0"/>
                        </a:rPr>
                        <m:t>(</m:t>
                      </m:r>
                      <m:r>
                        <a:rPr lang="en-US" sz="2000" i="1">
                          <a:latin typeface="Cambria Math" panose="02040503050406030204" pitchFamily="18" charset="0"/>
                        </a:rPr>
                        <m:t>𝛽</m:t>
                      </m:r>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2</m:t>
                          </m:r>
                          <m:r>
                            <a:rPr lang="en-US" sz="2000" i="1">
                              <a:latin typeface="Cambria Math" panose="02040503050406030204" pitchFamily="18" charset="0"/>
                            </a:rPr>
                            <m:t>𝜋</m:t>
                          </m:r>
                        </m:den>
                      </m:f>
                      <m:nary>
                        <m:naryPr>
                          <m:limLoc m:val="subSup"/>
                          <m:grow m:val="on"/>
                          <m:ctrlPr>
                            <a:rPr lang="en-US" sz="2000" i="1">
                              <a:latin typeface="Cambria Math" panose="02040503050406030204" pitchFamily="18" charset="0"/>
                            </a:rPr>
                          </m:ctrlPr>
                        </m:naryPr>
                        <m:sub>
                          <m:r>
                            <a:rPr lang="en-US" sz="2000" i="0">
                              <a:latin typeface="Cambria Math" panose="02040503050406030204" pitchFamily="18" charset="0"/>
                            </a:rPr>
                            <m:t>−</m:t>
                          </m:r>
                          <m:r>
                            <a:rPr lang="en-US" sz="2000" i="1">
                              <a:latin typeface="Cambria Math" panose="02040503050406030204" pitchFamily="18" charset="0"/>
                            </a:rPr>
                            <m:t>𝜋</m:t>
                          </m:r>
                        </m:sub>
                        <m:sup>
                          <m:r>
                            <a:rPr lang="en-US" sz="2000" i="1">
                              <a:latin typeface="Cambria Math" panose="02040503050406030204" pitchFamily="18" charset="0"/>
                            </a:rPr>
                            <m:t>𝜋</m:t>
                          </m:r>
                        </m:sup>
                        <m:e>
                          <m:r>
                            <m:rPr>
                              <m:sty m:val="p"/>
                            </m:rPr>
                            <a:rPr lang="en-US" sz="2000" i="0">
                              <a:latin typeface="Cambria Math" panose="02040503050406030204" pitchFamily="18" charset="0"/>
                            </a:rPr>
                            <m:t>exp</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𝑗</m:t>
                              </m:r>
                              <m:d>
                                <m:dPr>
                                  <m:ctrlPr>
                                    <a:rPr lang="en-US" sz="2000" i="1">
                                      <a:latin typeface="Cambria Math" panose="02040503050406030204" pitchFamily="18" charset="0"/>
                                    </a:rPr>
                                  </m:ctrlPr>
                                </m:dPr>
                                <m:e>
                                  <m:r>
                                    <a:rPr lang="en-US" sz="2000" i="1">
                                      <a:latin typeface="Cambria Math" panose="02040503050406030204" pitchFamily="18" charset="0"/>
                                    </a:rPr>
                                    <m:t>𝛽</m:t>
                                  </m:r>
                                  <m:r>
                                    <m:rPr>
                                      <m:sty m:val="p"/>
                                    </m:rPr>
                                    <a:rPr lang="en-US" sz="2000" i="0">
                                      <a:latin typeface="Cambria Math" panose="02040503050406030204" pitchFamily="18" charset="0"/>
                                    </a:rPr>
                                    <m:t>sin</m:t>
                                  </m:r>
                                  <m:r>
                                    <a:rPr lang="en-US" sz="2000" i="1">
                                      <a:latin typeface="Cambria Math" panose="02040503050406030204" pitchFamily="18" charset="0"/>
                                    </a:rPr>
                                    <m:t>𝑥</m:t>
                                  </m:r>
                                  <m:r>
                                    <a:rPr lang="en-US" sz="2000" i="0">
                                      <a:latin typeface="Cambria Math" panose="02040503050406030204" pitchFamily="18" charset="0"/>
                                    </a:rPr>
                                    <m:t>−</m:t>
                                  </m:r>
                                  <m:r>
                                    <a:rPr lang="en-US" sz="2000" i="1">
                                      <a:latin typeface="Cambria Math" panose="02040503050406030204" pitchFamily="18" charset="0"/>
                                    </a:rPr>
                                    <m:t>𝑛𝑥</m:t>
                                  </m:r>
                                </m:e>
                              </m:d>
                            </m:e>
                          </m:d>
                        </m:e>
                      </m:nary>
                      <m:r>
                        <a:rPr lang="en-US" sz="2000" i="1">
                          <a:latin typeface="Cambria Math" panose="02040503050406030204" pitchFamily="18" charset="0"/>
                        </a:rPr>
                        <m:t>𝑑𝑥</m:t>
                      </m:r>
                    </m:oMath>
                  </m:oMathPara>
                </a14:m>
                <a:endParaRPr lang="en-US" sz="2000" dirty="0"/>
              </a:p>
            </p:txBody>
          </p:sp>
        </mc:Choice>
        <mc:Fallback>
          <p:sp>
            <p:nvSpPr>
              <p:cNvPr id="5" name="Rectangle 4"/>
              <p:cNvSpPr>
                <a:spLocks noRot="1" noChangeAspect="1" noMove="1" noResize="1" noEditPoints="1" noAdjustHandles="1" noChangeArrowheads="1" noChangeShapeType="1" noTextEdit="1"/>
              </p:cNvSpPr>
              <p:nvPr/>
            </p:nvSpPr>
            <p:spPr>
              <a:xfrm>
                <a:off x="2398676" y="1345567"/>
                <a:ext cx="4340547" cy="75713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71764" y="2114814"/>
                <a:ext cx="8232650" cy="140160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equation for the complex envelop of FM (esp. WB-FM) is</a:t>
                </a:r>
              </a:p>
              <a:p>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a:latin typeface="Cambria Math" panose="02040503050406030204" pitchFamily="18" charset="0"/>
                            </a:rPr>
                            <m:t>=−∞</m:t>
                          </m:r>
                        </m:sub>
                        <m:sup>
                          <m:r>
                            <a:rPr lang="en-US">
                              <a:latin typeface="Cambria Math" panose="02040503050406030204" pitchFamily="18" charset="0"/>
                            </a:rPr>
                            <m:t>∞</m:t>
                          </m:r>
                        </m:sup>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𝑛</m:t>
                                  </m:r>
                                </m:sub>
                              </m:sSub>
                              <m:r>
                                <a:rPr lang="en-US">
                                  <a:latin typeface="Cambria Math" panose="02040503050406030204" pitchFamily="18" charset="0"/>
                                </a:rPr>
                                <m:t>(</m:t>
                              </m:r>
                              <m:r>
                                <a:rPr lang="en-US" i="1">
                                  <a:latin typeface="Cambria Math" panose="02040503050406030204" pitchFamily="18" charset="0"/>
                                </a:rPr>
                                <m:t>𝛽</m:t>
                              </m:r>
                              <m:r>
                                <a:rPr lang="en-US">
                                  <a:latin typeface="Cambria Math" panose="02040503050406030204" pitchFamily="18" charset="0"/>
                                </a:rPr>
                                <m:t>)</m:t>
                              </m:r>
                              <m:r>
                                <m:rPr>
                                  <m:sty m:val="p"/>
                                </m:rPr>
                                <a:rPr lang="en-US">
                                  <a:latin typeface="Cambria Math" panose="02040503050406030204" pitchFamily="18" charset="0"/>
                                </a:rPr>
                                <m:t>exp</m:t>
                              </m:r>
                              <m:r>
                                <a:rPr lang="en-US">
                                  <a:latin typeface="Cambria Math" panose="02040503050406030204" pitchFamily="18" charset="0"/>
                                </a:rPr>
                                <m:t>(</m:t>
                              </m:r>
                              <m:r>
                                <a:rPr lang="en-US" i="1">
                                  <a:latin typeface="Cambria Math" panose="02040503050406030204" pitchFamily="18" charset="0"/>
                                </a:rPr>
                                <m:t>𝑗</m:t>
                              </m:r>
                              <m:r>
                                <a:rPr lang="en-US">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i="1">
                                  <a:latin typeface="Cambria Math" panose="02040503050406030204" pitchFamily="18" charset="0"/>
                                </a:rPr>
                                <m:t>𝑡</m:t>
                              </m:r>
                            </m:e>
                          </m:d>
                        </m:e>
                      </m:nary>
                    </m:oMath>
                  </m:oMathPara>
                </a14:m>
                <a:endParaRPr lang="en-US" dirty="0"/>
              </a:p>
              <a:p>
                <a:pPr marL="285750" indent="-285750">
                  <a:buFont typeface="Arial" panose="020B0604020202020204" pitchFamily="34" charset="0"/>
                  <a:buChar char="•"/>
                </a:pPr>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71764" y="2114814"/>
                <a:ext cx="8232650" cy="1401602"/>
              </a:xfrm>
              <a:prstGeom prst="rect">
                <a:avLst/>
              </a:prstGeom>
              <a:blipFill>
                <a:blip r:embed="rId6"/>
                <a:stretch>
                  <a:fillRect l="-444" t="-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433486" y="3178771"/>
                <a:ext cx="8074150" cy="1468672"/>
              </a:xfrm>
              <a:prstGeom prst="rect">
                <a:avLst/>
              </a:prstGeom>
            </p:spPr>
            <p:txBody>
              <a:bodyPr wrap="square">
                <a:spAutoFit/>
              </a:bodyPr>
              <a:lstStyle/>
              <a:p>
                <a:pPr marL="457200" indent="-457200">
                  <a:buFont typeface="Arial" panose="020B0604020202020204" pitchFamily="34" charset="0"/>
                  <a:buChar char="•"/>
                </a:pPr>
                <a:r>
                  <a:rPr lang="en-US" sz="2400" b="0" dirty="0" smtClean="0"/>
                  <a:t>Taking the real value of </a:t>
                </a:r>
                <a:r>
                  <a:rPr lang="en-US" sz="2400" b="0" i="1" dirty="0" smtClean="0"/>
                  <a:t>s(t)</a:t>
                </a:r>
                <a:r>
                  <a:rPr lang="en-US" sz="2400" b="0" dirty="0" smtClean="0"/>
                  <a:t>, we get</a:t>
                </a: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𝑛</m:t>
                          </m:r>
                          <m:r>
                            <a:rPr lang="en-US" sz="2400" i="0">
                              <a:latin typeface="Cambria Math" panose="02040503050406030204" pitchFamily="18" charset="0"/>
                            </a:rPr>
                            <m:t>=−∞</m:t>
                          </m:r>
                        </m:sub>
                        <m:sup>
                          <m:r>
                            <a:rPr lang="en-US" sz="2400" i="0">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𝑛</m:t>
                              </m:r>
                            </m:sub>
                          </m:sSub>
                          <m:r>
                            <a:rPr lang="en-US" sz="2400" i="0">
                              <a:latin typeface="Cambria Math" panose="02040503050406030204" pitchFamily="18" charset="0"/>
                            </a:rPr>
                            <m:t>(</m:t>
                          </m:r>
                          <m:r>
                            <a:rPr lang="en-US" sz="2400" i="1">
                              <a:latin typeface="Cambria Math" panose="02040503050406030204" pitchFamily="18" charset="0"/>
                            </a:rPr>
                            <m:t>𝛽</m:t>
                          </m:r>
                          <m:r>
                            <a:rPr lang="en-US" sz="2400" i="0">
                              <a:latin typeface="Cambria Math" panose="02040503050406030204" pitchFamily="18" charset="0"/>
                            </a:rPr>
                            <m:t>)</m:t>
                          </m:r>
                          <m:r>
                            <m:rPr>
                              <m:sty m:val="p"/>
                            </m:rPr>
                            <a:rPr lang="en-US" sz="2400" i="0">
                              <a:latin typeface="Cambria Math" panose="02040503050406030204" pitchFamily="18" charset="0"/>
                            </a:rPr>
                            <m:t>cos</m:t>
                          </m:r>
                          <m:d>
                            <m:dPr>
                              <m:ctrlPr>
                                <a:rPr lang="en-US" sz="2400" i="1">
                                  <a:latin typeface="Cambria Math" panose="02040503050406030204" pitchFamily="18" charset="0"/>
                                </a:rPr>
                              </m:ctrlPr>
                            </m:dPr>
                            <m:e>
                              <m:r>
                                <a:rPr lang="en-US" sz="2400" i="0">
                                  <a:latin typeface="Cambria Math" panose="02040503050406030204" pitchFamily="18" charset="0"/>
                                </a:rPr>
                                <m:t>2</m:t>
                              </m:r>
                              <m:r>
                                <a:rPr lang="en-US" sz="2400" i="1">
                                  <a:latin typeface="Cambria Math" panose="02040503050406030204" pitchFamily="18" charset="0"/>
                                </a:rPr>
                                <m:t>𝜋</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𝑐</m:t>
                                  </m:r>
                                </m:sub>
                              </m:sSub>
                              <m:r>
                                <a:rPr lang="en-US" sz="2400" i="0">
                                  <a:latin typeface="Cambria Math" panose="02040503050406030204" pitchFamily="18" charset="0"/>
                                </a:rPr>
                                <m:t>+</m:t>
                              </m:r>
                              <m:r>
                                <a:rPr lang="en-US" sz="2400" i="1">
                                  <a:latin typeface="Cambria Math" panose="02040503050406030204" pitchFamily="18" charset="0"/>
                                </a:rPr>
                                <m:t>𝑛</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i="0">
                                  <a:latin typeface="Cambria Math" panose="02040503050406030204" pitchFamily="18" charset="0"/>
                                </a:rPr>
                                <m:t>)</m:t>
                              </m:r>
                              <m:r>
                                <a:rPr lang="en-US" sz="2400" i="1">
                                  <a:latin typeface="Cambria Math" panose="02040503050406030204" pitchFamily="18" charset="0"/>
                                </a:rPr>
                                <m:t>𝑡</m:t>
                              </m:r>
                            </m:e>
                          </m:d>
                        </m:e>
                      </m:nary>
                    </m:oMath>
                  </m:oMathPara>
                </a14:m>
                <a:endParaRPr lang="en-US" sz="2400" dirty="0"/>
              </a:p>
            </p:txBody>
          </p:sp>
        </mc:Choice>
        <mc:Fallback>
          <p:sp>
            <p:nvSpPr>
              <p:cNvPr id="8" name="Rectangle 7"/>
              <p:cNvSpPr>
                <a:spLocks noRot="1" noChangeAspect="1" noMove="1" noResize="1" noEditPoints="1" noAdjustHandles="1" noChangeArrowheads="1" noChangeShapeType="1" noTextEdit="1"/>
              </p:cNvSpPr>
              <p:nvPr/>
            </p:nvSpPr>
            <p:spPr>
              <a:xfrm>
                <a:off x="433486" y="3178771"/>
                <a:ext cx="8074150" cy="1468672"/>
              </a:xfrm>
              <a:prstGeom prst="rect">
                <a:avLst/>
              </a:prstGeom>
              <a:blipFill>
                <a:blip r:embed="rId7"/>
                <a:stretch>
                  <a:fillRect l="-981" t="-2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471765" y="4953000"/>
                <a:ext cx="8367436"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angle-modulated signal contains all frequencies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a:latin typeface="Cambria Math" panose="02040503050406030204" pitchFamily="18" charset="0"/>
                      </a:rPr>
                      <m:t>+</m:t>
                    </m:r>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oMath>
                </a14:m>
                <a:r>
                  <a:rPr lang="en-US" dirty="0" smtClean="0"/>
                  <a:t> for </a:t>
                </a:r>
                <a14:m>
                  <m:oMath xmlns:m="http://schemas.openxmlformats.org/officeDocument/2006/math">
                    <m:r>
                      <a:rPr lang="en-US" i="1">
                        <a:latin typeface="Cambria Math" panose="02040503050406030204" pitchFamily="18" charset="0"/>
                      </a:rPr>
                      <m:t>𝑛</m:t>
                    </m:r>
                    <m:r>
                      <a:rPr lang="en-US">
                        <a:latin typeface="Cambria Math" panose="02040503050406030204" pitchFamily="18" charset="0"/>
                      </a:rPr>
                      <m:t>=0,±1,±2,...</m:t>
                    </m:r>
                  </m:oMath>
                </a14:m>
                <a:endParaRPr lang="en-US" dirty="0"/>
              </a:p>
              <a:p>
                <a:pPr marL="285750" indent="-285750">
                  <a:buFont typeface="Arial" panose="020B0604020202020204" pitchFamily="34" charset="0"/>
                  <a:buChar char="•"/>
                </a:pPr>
                <a:r>
                  <a:rPr lang="en-US" dirty="0" smtClean="0"/>
                  <a:t>This means the actual bandwidth of the </a:t>
                </a:r>
                <a:r>
                  <a:rPr lang="en-US" i="1" dirty="0" smtClean="0"/>
                  <a:t>s(t)</a:t>
                </a:r>
                <a:r>
                  <a:rPr lang="en-US" dirty="0" smtClean="0"/>
                  <a:t> is infinite.</a:t>
                </a:r>
              </a:p>
              <a:p>
                <a:pPr marL="285750" indent="-285750">
                  <a:buFont typeface="Arial" panose="020B0604020202020204" pitchFamily="34" charset="0"/>
                  <a:buChar char="•"/>
                </a:pPr>
                <a:r>
                  <a:rPr lang="en-US" dirty="0" smtClean="0"/>
                  <a:t>However, the amplitude for sinusoidal components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a:latin typeface="Cambria Math" panose="02040503050406030204" pitchFamily="18" charset="0"/>
                      </a:rPr>
                      <m:t>±</m:t>
                    </m:r>
                    <m:r>
                      <a:rPr lang="en-US" i="1">
                        <a:latin typeface="Cambria Math" panose="02040503050406030204" pitchFamily="18" charset="0"/>
                      </a:rPr>
                      <m:t>𝑛</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oMath>
                </a14:m>
                <a:r>
                  <a:rPr lang="en-US" dirty="0" smtClean="0"/>
                  <a:t> for large n is small so effective bandwidth is define for </a:t>
                </a:r>
                <a:r>
                  <a:rPr lang="en-US" i="1" dirty="0" smtClean="0"/>
                  <a:t>s(t)</a:t>
                </a:r>
                <a:endParaRPr lang="en-US" i="1" dirty="0"/>
              </a:p>
            </p:txBody>
          </p:sp>
        </mc:Choice>
        <mc:Fallback>
          <p:sp>
            <p:nvSpPr>
              <p:cNvPr id="9" name="TextBox 8"/>
              <p:cNvSpPr txBox="1">
                <a:spLocks noRot="1" noChangeAspect="1" noMove="1" noResize="1" noEditPoints="1" noAdjustHandles="1" noChangeArrowheads="1" noChangeShapeType="1" noTextEdit="1"/>
              </p:cNvSpPr>
              <p:nvPr/>
            </p:nvSpPr>
            <p:spPr>
              <a:xfrm>
                <a:off x="471765" y="4953000"/>
                <a:ext cx="8367436" cy="1477328"/>
              </a:xfrm>
              <a:prstGeom prst="rect">
                <a:avLst/>
              </a:prstGeom>
              <a:blipFill>
                <a:blip r:embed="rId8"/>
                <a:stretch>
                  <a:fillRect l="-437" t="-2479" r="-146" b="-5372"/>
                </a:stretch>
              </a:blipFill>
            </p:spPr>
            <p:txBody>
              <a:bodyPr/>
              <a:lstStyle/>
              <a:p>
                <a:r>
                  <a:rPr lang="en-US">
                    <a:noFill/>
                  </a:rPr>
                  <a:t> </a:t>
                </a:r>
              </a:p>
            </p:txBody>
          </p:sp>
        </mc:Fallback>
      </mc:AlternateContent>
      <p:sp>
        <p:nvSpPr>
          <p:cNvPr id="10" name="TextBox 9"/>
          <p:cNvSpPr txBox="1"/>
          <p:nvPr/>
        </p:nvSpPr>
        <p:spPr>
          <a:xfrm>
            <a:off x="412822" y="4580373"/>
            <a:ext cx="774571" cy="369332"/>
          </a:xfrm>
          <a:prstGeom prst="rect">
            <a:avLst/>
          </a:prstGeom>
          <a:noFill/>
        </p:spPr>
        <p:txBody>
          <a:bodyPr wrap="none" rtlCol="0">
            <a:spAutoFit/>
          </a:bodyPr>
          <a:lstStyle/>
          <a:p>
            <a:r>
              <a:rPr lang="en-US" b="1" dirty="0" smtClean="0">
                <a:solidFill>
                  <a:srgbClr val="FF0000"/>
                </a:solidFill>
              </a:rPr>
              <a:t>Note:</a:t>
            </a:r>
            <a:endParaRPr lang="en-US" b="1" dirty="0">
              <a:solidFill>
                <a:srgbClr val="FF0000"/>
              </a:solidFill>
            </a:endParaRPr>
          </a:p>
        </p:txBody>
      </p:sp>
    </p:spTree>
    <p:extLst>
      <p:ext uri="{BB962C8B-B14F-4D97-AF65-F5344CB8AC3E}">
        <p14:creationId xmlns:p14="http://schemas.microsoft.com/office/powerpoint/2010/main" val="18421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57200" y="105922"/>
                <a:ext cx="8229600" cy="712918"/>
              </a:xfrm>
            </p:spPr>
            <p:txBody>
              <a:bodyPr/>
              <a:lstStyle/>
              <a:p>
                <a:r>
                  <a:rPr lang="en-US" dirty="0" smtClean="0"/>
                  <a:t>Bessel function </a:t>
                </a:r>
                <a14:m>
                  <m:oMath xmlns:m="http://schemas.openxmlformats.org/officeDocument/2006/math">
                    <m:d>
                      <m:dPr>
                        <m:beg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𝛽</m:t>
                        </m:r>
                      </m:e>
                    </m:d>
                  </m:oMath>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57200" y="105922"/>
                <a:ext cx="8229600" cy="712918"/>
              </a:xfrm>
              <a:blipFill>
                <a:blip r:embed="rId3"/>
                <a:stretch>
                  <a:fillRect t="-21368" b="-43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4150" y="818840"/>
                <a:ext cx="8229600" cy="4525963"/>
              </a:xfrm>
            </p:spPr>
            <p:txBody>
              <a:bodyPr/>
              <a:lstStyle/>
              <a:p>
                <a:r>
                  <a:rPr lang="en-US" sz="2800" dirty="0" smtClean="0"/>
                  <a:t>The plot below is </a:t>
                </a:r>
                <a14:m>
                  <m:oMath xmlns:m="http://schemas.openxmlformats.org/officeDocument/2006/math">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𝐽</m:t>
                            </m:r>
                          </m:e>
                          <m:sub>
                            <m:r>
                              <a:rPr lang="en-US" sz="2800" i="1">
                                <a:latin typeface="Cambria Math" panose="02040503050406030204" pitchFamily="18" charset="0"/>
                              </a:rPr>
                              <m:t>𝑛</m:t>
                            </m:r>
                          </m:sub>
                        </m:sSub>
                        <m:r>
                          <a:rPr lang="en-US" sz="2800">
                            <a:latin typeface="Cambria Math" panose="02040503050406030204" pitchFamily="18" charset="0"/>
                          </a:rPr>
                          <m:t>(</m:t>
                        </m:r>
                        <m:r>
                          <a:rPr lang="en-US" sz="2800" i="1">
                            <a:latin typeface="Cambria Math" panose="02040503050406030204" pitchFamily="18" charset="0"/>
                          </a:rPr>
                          <m:t>𝛽</m:t>
                        </m:r>
                      </m:e>
                    </m:d>
                  </m:oMath>
                </a14:m>
                <a:r>
                  <a:rPr lang="en-US" sz="2800" dirty="0" smtClean="0"/>
                  <a:t> for different </a:t>
                </a:r>
                <a:r>
                  <a:rPr lang="en-US" sz="2800" i="1" dirty="0" smtClean="0"/>
                  <a:t>n </a:t>
                </a:r>
                <a:r>
                  <a:rPr lang="en-US" sz="2800" dirty="0" smtClean="0"/>
                  <a:t>and </a:t>
                </a:r>
                <a14:m>
                  <m:oMath xmlns:m="http://schemas.openxmlformats.org/officeDocument/2006/math">
                    <m:r>
                      <a:rPr lang="en-US" sz="2800" i="1">
                        <a:latin typeface="Cambria Math" panose="02040503050406030204" pitchFamily="18" charset="0"/>
                      </a:rPr>
                      <m:t>𝛽</m:t>
                    </m:r>
                  </m:oMath>
                </a14:m>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4150" y="818840"/>
                <a:ext cx="8229600" cy="4525963"/>
              </a:xfrm>
              <a:blipFill>
                <a:blip r:embed="rId4"/>
                <a:stretch>
                  <a:fillRect l="-1259" t="-1346"/>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386609" y="2209800"/>
            <a:ext cx="8364682" cy="4494068"/>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2605945" y="1351153"/>
                <a:ext cx="3926010" cy="6905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𝑛</m:t>
                          </m:r>
                        </m:sub>
                      </m:sSub>
                      <m:r>
                        <a:rPr lang="en-US" i="0">
                          <a:latin typeface="Cambria Math" panose="02040503050406030204" pitchFamily="18" charset="0"/>
                        </a:rPr>
                        <m:t>(</m:t>
                      </m:r>
                      <m:r>
                        <a:rPr lang="en-US" i="1">
                          <a:latin typeface="Cambria Math" panose="02040503050406030204" pitchFamily="18" charset="0"/>
                        </a:rPr>
                        <m:t>𝛽</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r>
                            <a:rPr lang="en-US" i="1">
                              <a:latin typeface="Cambria Math" panose="02040503050406030204" pitchFamily="18" charset="0"/>
                            </a:rPr>
                            <m:t>𝜋</m:t>
                          </m:r>
                        </m:den>
                      </m:f>
                      <m:nary>
                        <m:naryPr>
                          <m:limLoc m:val="subSup"/>
                          <m:grow m:val="on"/>
                          <m:ctrlPr>
                            <a:rPr lang="en-US" i="1">
                              <a:latin typeface="Cambria Math" panose="02040503050406030204" pitchFamily="18" charset="0"/>
                            </a:rPr>
                          </m:ctrlPr>
                        </m:naryPr>
                        <m:sub>
                          <m:r>
                            <a:rPr lang="en-US" i="0">
                              <a:latin typeface="Cambria Math" panose="02040503050406030204" pitchFamily="18" charset="0"/>
                            </a:rPr>
                            <m:t>−</m:t>
                          </m:r>
                          <m:r>
                            <a:rPr lang="en-US" i="1">
                              <a:latin typeface="Cambria Math" panose="02040503050406030204" pitchFamily="18" charset="0"/>
                            </a:rPr>
                            <m:t>𝜋</m:t>
                          </m:r>
                        </m:sub>
                        <m:sup>
                          <m:r>
                            <a:rPr lang="en-US" i="1">
                              <a:latin typeface="Cambria Math" panose="02040503050406030204" pitchFamily="18" charset="0"/>
                            </a:rPr>
                            <m:t>𝜋</m:t>
                          </m:r>
                        </m:sup>
                        <m:e>
                          <m:r>
                            <m:rPr>
                              <m:sty m:val="p"/>
                            </m:rPr>
                            <a:rPr lang="en-US" i="0">
                              <a:latin typeface="Cambria Math" panose="02040503050406030204" pitchFamily="18" charset="0"/>
                            </a:rPr>
                            <m:t>exp</m:t>
                          </m:r>
                          <m:d>
                            <m:dPr>
                              <m:begChr m:val="["/>
                              <m:endChr m:val="]"/>
                              <m:ctrlPr>
                                <a:rPr lang="en-US" i="1">
                                  <a:latin typeface="Cambria Math" panose="02040503050406030204" pitchFamily="18" charset="0"/>
                                </a:rPr>
                              </m:ctrlPr>
                            </m:dPr>
                            <m:e>
                              <m:r>
                                <a:rPr lang="en-US" i="1">
                                  <a:latin typeface="Cambria Math" panose="02040503050406030204" pitchFamily="18" charset="0"/>
                                </a:rPr>
                                <m:t>𝑗</m:t>
                              </m:r>
                              <m:d>
                                <m:dPr>
                                  <m:ctrlPr>
                                    <a:rPr lang="en-US" i="1">
                                      <a:latin typeface="Cambria Math" panose="02040503050406030204" pitchFamily="18" charset="0"/>
                                    </a:rPr>
                                  </m:ctrlPr>
                                </m:dPr>
                                <m:e>
                                  <m:r>
                                    <a:rPr lang="en-US" i="1">
                                      <a:latin typeface="Cambria Math" panose="02040503050406030204" pitchFamily="18" charset="0"/>
                                    </a:rPr>
                                    <m:t>𝛽</m:t>
                                  </m:r>
                                  <m:r>
                                    <m:rPr>
                                      <m:sty m:val="p"/>
                                    </m:rPr>
                                    <a:rPr lang="en-US" i="0">
                                      <a:latin typeface="Cambria Math" panose="02040503050406030204" pitchFamily="18" charset="0"/>
                                    </a:rPr>
                                    <m:t>sin</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𝑛𝑥</m:t>
                                  </m:r>
                                </m:e>
                              </m:d>
                            </m:e>
                          </m:d>
                        </m:e>
                      </m:nary>
                      <m:r>
                        <a:rPr lang="en-US" i="1">
                          <a:latin typeface="Cambria Math" panose="02040503050406030204" pitchFamily="18" charset="0"/>
                        </a:rPr>
                        <m:t>𝑑𝑥</m:t>
                      </m:r>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2605945" y="1351153"/>
                <a:ext cx="3926010" cy="69057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1677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457200" y="105922"/>
                <a:ext cx="8229600" cy="712918"/>
              </a:xfrm>
            </p:spPr>
            <p:txBody>
              <a:bodyPr/>
              <a:lstStyle/>
              <a:p>
                <a:r>
                  <a:rPr lang="en-US" dirty="0" smtClean="0"/>
                  <a:t>Bessel function </a:t>
                </a:r>
                <a14:m>
                  <m:oMath xmlns:m="http://schemas.openxmlformats.org/officeDocument/2006/math">
                    <m:d>
                      <m:dPr>
                        <m:beg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𝐽</m:t>
                            </m:r>
                          </m:e>
                          <m:sub>
                            <m:r>
                              <a:rPr lang="en-US" i="1">
                                <a:solidFill>
                                  <a:schemeClr val="tx1"/>
                                </a:solidFill>
                                <a:latin typeface="Cambria Math" panose="02040503050406030204" pitchFamily="18" charset="0"/>
                              </a:rPr>
                              <m:t>𝑛</m:t>
                            </m:r>
                          </m:sub>
                        </m:sSub>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𝛽</m:t>
                        </m:r>
                      </m:e>
                    </m:d>
                  </m:oMath>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57200" y="105922"/>
                <a:ext cx="8229600" cy="712918"/>
              </a:xfrm>
              <a:blipFill>
                <a:blip r:embed="rId3"/>
                <a:stretch>
                  <a:fillRect t="-21368" b="-43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4150" y="818840"/>
                <a:ext cx="8229600" cy="4525963"/>
              </a:xfrm>
            </p:spPr>
            <p:txBody>
              <a:bodyPr/>
              <a:lstStyle/>
              <a:p>
                <a:r>
                  <a:rPr lang="en-US" sz="2000" dirty="0" smtClean="0"/>
                  <a:t>The plot below is </a:t>
                </a:r>
                <a14:m>
                  <m:oMath xmlns:m="http://schemas.openxmlformats.org/officeDocument/2006/math">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𝐽</m:t>
                            </m:r>
                          </m:e>
                          <m:sub>
                            <m:r>
                              <a:rPr lang="en-US" sz="2000" i="1">
                                <a:latin typeface="Cambria Math" panose="02040503050406030204" pitchFamily="18" charset="0"/>
                              </a:rPr>
                              <m:t>𝑛</m:t>
                            </m:r>
                          </m:sub>
                        </m:sSub>
                        <m:r>
                          <a:rPr lang="en-US" sz="2000">
                            <a:latin typeface="Cambria Math" panose="02040503050406030204" pitchFamily="18" charset="0"/>
                          </a:rPr>
                          <m:t>(</m:t>
                        </m:r>
                        <m:r>
                          <a:rPr lang="en-US" sz="2000" i="1">
                            <a:latin typeface="Cambria Math" panose="02040503050406030204" pitchFamily="18" charset="0"/>
                          </a:rPr>
                          <m:t>𝛽</m:t>
                        </m:r>
                      </m:e>
                    </m:d>
                  </m:oMath>
                </a14:m>
                <a:r>
                  <a:rPr lang="en-US" sz="2000" dirty="0" smtClean="0"/>
                  <a:t> for different </a:t>
                </a:r>
                <a:r>
                  <a:rPr lang="en-US" sz="2000" i="1" dirty="0" smtClean="0"/>
                  <a:t>n </a:t>
                </a:r>
                <a:r>
                  <a:rPr lang="en-US" sz="2000" dirty="0" smtClean="0"/>
                  <a:t>and </a:t>
                </a:r>
                <a14:m>
                  <m:oMath xmlns:m="http://schemas.openxmlformats.org/officeDocument/2006/math">
                    <m:r>
                      <a:rPr lang="en-US" sz="2000" i="1">
                        <a:latin typeface="Cambria Math" panose="02040503050406030204" pitchFamily="18" charset="0"/>
                      </a:rPr>
                      <m:t>𝛽</m:t>
                    </m:r>
                  </m:oMath>
                </a14:m>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4150" y="818840"/>
                <a:ext cx="8229600" cy="4525963"/>
              </a:xfrm>
              <a:blipFill>
                <a:blip r:embed="rId4"/>
                <a:stretch>
                  <a:fillRect l="-593" t="-109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3047449" y="1182378"/>
                <a:ext cx="3094052" cy="5576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a:latin typeface="Cambria Math" panose="02040503050406030204" pitchFamily="18" charset="0"/>
                            </a:rPr>
                          </m:ctrlPr>
                        </m:sSubPr>
                        <m:e>
                          <m:r>
                            <a:rPr lang="en-US" sz="1400" i="1">
                              <a:latin typeface="Cambria Math" panose="02040503050406030204" pitchFamily="18" charset="0"/>
                            </a:rPr>
                            <m:t>𝐽</m:t>
                          </m:r>
                        </m:e>
                        <m:sub>
                          <m:r>
                            <a:rPr lang="en-US" sz="1400" i="1">
                              <a:latin typeface="Cambria Math" panose="02040503050406030204" pitchFamily="18" charset="0"/>
                            </a:rPr>
                            <m:t>𝑛</m:t>
                          </m:r>
                        </m:sub>
                      </m:sSub>
                      <m:r>
                        <a:rPr lang="en-US" sz="1400" i="0">
                          <a:latin typeface="Cambria Math" panose="02040503050406030204" pitchFamily="18" charset="0"/>
                        </a:rPr>
                        <m:t>(</m:t>
                      </m:r>
                      <m:r>
                        <a:rPr lang="en-US" sz="1400" i="1">
                          <a:latin typeface="Cambria Math" panose="02040503050406030204" pitchFamily="18" charset="0"/>
                        </a:rPr>
                        <m:t>𝛽</m:t>
                      </m:r>
                      <m:r>
                        <a:rPr lang="en-US" sz="1400" i="0">
                          <a:latin typeface="Cambria Math" panose="02040503050406030204" pitchFamily="18" charset="0"/>
                        </a:rPr>
                        <m:t>)=</m:t>
                      </m:r>
                      <m:f>
                        <m:fPr>
                          <m:ctrlPr>
                            <a:rPr lang="en-US" sz="1400" i="1">
                              <a:latin typeface="Cambria Math" panose="02040503050406030204" pitchFamily="18" charset="0"/>
                            </a:rPr>
                          </m:ctrlPr>
                        </m:fPr>
                        <m:num>
                          <m:r>
                            <a:rPr lang="en-US" sz="1400" i="0">
                              <a:latin typeface="Cambria Math" panose="02040503050406030204" pitchFamily="18" charset="0"/>
                            </a:rPr>
                            <m:t>1</m:t>
                          </m:r>
                        </m:num>
                        <m:den>
                          <m:r>
                            <a:rPr lang="en-US" sz="1400" i="0">
                              <a:latin typeface="Cambria Math" panose="02040503050406030204" pitchFamily="18" charset="0"/>
                            </a:rPr>
                            <m:t>2</m:t>
                          </m:r>
                          <m:r>
                            <a:rPr lang="en-US" sz="1400" i="1">
                              <a:latin typeface="Cambria Math" panose="02040503050406030204" pitchFamily="18" charset="0"/>
                            </a:rPr>
                            <m:t>𝜋</m:t>
                          </m:r>
                        </m:den>
                      </m:f>
                      <m:nary>
                        <m:naryPr>
                          <m:limLoc m:val="subSup"/>
                          <m:grow m:val="on"/>
                          <m:ctrlPr>
                            <a:rPr lang="en-US" sz="1400" i="1">
                              <a:latin typeface="Cambria Math" panose="02040503050406030204" pitchFamily="18" charset="0"/>
                            </a:rPr>
                          </m:ctrlPr>
                        </m:naryPr>
                        <m:sub>
                          <m:r>
                            <a:rPr lang="en-US" sz="1400" i="0">
                              <a:latin typeface="Cambria Math" panose="02040503050406030204" pitchFamily="18" charset="0"/>
                            </a:rPr>
                            <m:t>−</m:t>
                          </m:r>
                          <m:r>
                            <a:rPr lang="en-US" sz="1400" i="1">
                              <a:latin typeface="Cambria Math" panose="02040503050406030204" pitchFamily="18" charset="0"/>
                            </a:rPr>
                            <m:t>𝜋</m:t>
                          </m:r>
                        </m:sub>
                        <m:sup>
                          <m:r>
                            <a:rPr lang="en-US" sz="1400" i="1">
                              <a:latin typeface="Cambria Math" panose="02040503050406030204" pitchFamily="18" charset="0"/>
                            </a:rPr>
                            <m:t>𝜋</m:t>
                          </m:r>
                        </m:sup>
                        <m:e>
                          <m:r>
                            <m:rPr>
                              <m:sty m:val="p"/>
                            </m:rPr>
                            <a:rPr lang="en-US" sz="1400" i="0">
                              <a:latin typeface="Cambria Math" panose="02040503050406030204" pitchFamily="18" charset="0"/>
                            </a:rPr>
                            <m:t>exp</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𝑗</m:t>
                              </m:r>
                              <m:d>
                                <m:dPr>
                                  <m:ctrlPr>
                                    <a:rPr lang="en-US" sz="1400" i="1">
                                      <a:latin typeface="Cambria Math" panose="02040503050406030204" pitchFamily="18" charset="0"/>
                                    </a:rPr>
                                  </m:ctrlPr>
                                </m:dPr>
                                <m:e>
                                  <m:r>
                                    <a:rPr lang="en-US" sz="1400" i="1">
                                      <a:latin typeface="Cambria Math" panose="02040503050406030204" pitchFamily="18" charset="0"/>
                                    </a:rPr>
                                    <m:t>𝛽</m:t>
                                  </m:r>
                                  <m:r>
                                    <m:rPr>
                                      <m:sty m:val="p"/>
                                    </m:rPr>
                                    <a:rPr lang="en-US" sz="1400" i="0">
                                      <a:latin typeface="Cambria Math" panose="02040503050406030204" pitchFamily="18" charset="0"/>
                                    </a:rPr>
                                    <m:t>sin</m:t>
                                  </m:r>
                                  <m:r>
                                    <a:rPr lang="en-US" sz="1400" i="1">
                                      <a:latin typeface="Cambria Math" panose="02040503050406030204" pitchFamily="18" charset="0"/>
                                    </a:rPr>
                                    <m:t>𝑥</m:t>
                                  </m:r>
                                  <m:r>
                                    <a:rPr lang="en-US" sz="1400" i="0">
                                      <a:latin typeface="Cambria Math" panose="02040503050406030204" pitchFamily="18" charset="0"/>
                                    </a:rPr>
                                    <m:t>−</m:t>
                                  </m:r>
                                  <m:r>
                                    <a:rPr lang="en-US" sz="1400" i="1">
                                      <a:latin typeface="Cambria Math" panose="02040503050406030204" pitchFamily="18" charset="0"/>
                                    </a:rPr>
                                    <m:t>𝑛𝑥</m:t>
                                  </m:r>
                                </m:e>
                              </m:d>
                            </m:e>
                          </m:d>
                        </m:e>
                      </m:nary>
                      <m:r>
                        <a:rPr lang="en-US" sz="1400" i="1">
                          <a:latin typeface="Cambria Math" panose="02040503050406030204" pitchFamily="18" charset="0"/>
                        </a:rPr>
                        <m:t>𝑑𝑥</m:t>
                      </m:r>
                    </m:oMath>
                  </m:oMathPara>
                </a14:m>
                <a:endParaRPr lang="en-US" sz="1400" dirty="0"/>
              </a:p>
            </p:txBody>
          </p:sp>
        </mc:Choice>
        <mc:Fallback>
          <p:sp>
            <p:nvSpPr>
              <p:cNvPr id="5" name="Rectangle 4"/>
              <p:cNvSpPr>
                <a:spLocks noRot="1" noChangeAspect="1" noMove="1" noResize="1" noEditPoints="1" noAdjustHandles="1" noChangeArrowheads="1" noChangeShapeType="1" noTextEdit="1"/>
              </p:cNvSpPr>
              <p:nvPr/>
            </p:nvSpPr>
            <p:spPr>
              <a:xfrm>
                <a:off x="3047449" y="1182378"/>
                <a:ext cx="3094052" cy="557653"/>
              </a:xfrm>
              <a:prstGeom prst="rect">
                <a:avLst/>
              </a:prstGeom>
              <a:blipFill>
                <a:blip r:embed="rId5"/>
                <a:stretch>
                  <a:fillRect t="-152747" b="-225275"/>
                </a:stretch>
              </a:blipFill>
            </p:spPr>
            <p:txBody>
              <a:bodyPr/>
              <a:lstStyle/>
              <a:p>
                <a:r>
                  <a:rPr lang="en-US">
                    <a:noFill/>
                  </a:rPr>
                  <a:t> </a:t>
                </a:r>
              </a:p>
            </p:txBody>
          </p:sp>
        </mc:Fallback>
      </mc:AlternateContent>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36760" y="2208787"/>
            <a:ext cx="9115425" cy="4578668"/>
          </a:xfrm>
          <a:prstGeom prst="rect">
            <a:avLst/>
          </a:prstGeom>
        </p:spPr>
      </p:pic>
      <p:sp>
        <p:nvSpPr>
          <p:cNvPr id="8" name="TextBox 7"/>
          <p:cNvSpPr txBox="1"/>
          <p:nvPr/>
        </p:nvSpPr>
        <p:spPr>
          <a:xfrm>
            <a:off x="3226118" y="1789743"/>
            <a:ext cx="2736711" cy="369332"/>
          </a:xfrm>
          <a:prstGeom prst="rect">
            <a:avLst/>
          </a:prstGeom>
          <a:noFill/>
        </p:spPr>
        <p:txBody>
          <a:bodyPr wrap="none" rtlCol="0">
            <a:spAutoFit/>
          </a:bodyPr>
          <a:lstStyle/>
          <a:p>
            <a:r>
              <a:rPr lang="en-US" dirty="0" smtClean="0">
                <a:solidFill>
                  <a:srgbClr val="FF0000"/>
                </a:solidFill>
              </a:rPr>
              <a:t>Table of Bessel functions</a:t>
            </a:r>
            <a:endParaRPr lang="en-US" dirty="0">
              <a:solidFill>
                <a:srgbClr val="FF0000"/>
              </a:solidFill>
            </a:endParaRPr>
          </a:p>
        </p:txBody>
      </p:sp>
    </p:spTree>
    <p:extLst>
      <p:ext uri="{BB962C8B-B14F-4D97-AF65-F5344CB8AC3E}">
        <p14:creationId xmlns:p14="http://schemas.microsoft.com/office/powerpoint/2010/main" val="2539438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4000" dirty="0" smtClean="0"/>
              <a:t>Recovery of the baseband signal</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135563"/>
              </a:xfrm>
            </p:spPr>
            <p:txBody>
              <a:bodyPr/>
              <a:lstStyle/>
              <a:p>
                <a:r>
                  <a:rPr lang="en-US" sz="2400" dirty="0" smtClean="0"/>
                  <a:t>Recovery original signal </a:t>
                </a:r>
                <a:r>
                  <a:rPr lang="en-US" sz="2400" i="1" dirty="0" smtClean="0"/>
                  <a:t>m(t)</a:t>
                </a:r>
                <a:r>
                  <a:rPr lang="en-US" sz="2400" dirty="0" smtClean="0"/>
                  <a:t> from a translated version</a:t>
                </a:r>
              </a:p>
              <a:p>
                <a:r>
                  <a:rPr lang="en-US" sz="2400" dirty="0" smtClean="0"/>
                  <a:t>The recovery may be done by reverse translation, which is accomplished by simply multiplying the translated signal with </a:t>
                </a:r>
                <a14:m>
                  <m:oMath xmlns:m="http://schemas.openxmlformats.org/officeDocument/2006/math">
                    <m:r>
                      <m:rPr>
                        <m:sty m:val="p"/>
                      </m:rPr>
                      <a:rPr lang="en-US" sz="2400">
                        <a:latin typeface="Cambria Math" panose="02040503050406030204" pitchFamily="18" charset="0"/>
                      </a:rPr>
                      <m:t>cos</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oMath>
                </a14:m>
                <a:endParaRPr lang="en-US" sz="2400" dirty="0"/>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a:latin typeface="Cambria Math" panose="02040503050406030204" pitchFamily="18" charset="0"/>
                            </a:rPr>
                          </m:ctrlPr>
                        </m:mPr>
                        <m:mr>
                          <m:e>
                            <m:eqArr>
                              <m:eqArrPr>
                                <m:ctrlPr>
                                  <a:rPr lang="en-US" sz="2400" i="1">
                                    <a:latin typeface="Cambria Math" panose="02040503050406030204" pitchFamily="18" charset="0"/>
                                  </a:rPr>
                                </m:ctrlPr>
                              </m:eqArrPr>
                              <m:e>
                                <m:d>
                                  <m:dPr>
                                    <m:begChr m:val="["/>
                                    <m:endChr m:val="]"/>
                                    <m:ctrlPr>
                                      <a:rPr lang="en-US" sz="2400" i="1">
                                        <a:latin typeface="Cambria Math" panose="02040503050406030204" pitchFamily="18" charset="0"/>
                                      </a:rPr>
                                    </m:ctrlPr>
                                  </m:dPr>
                                  <m:e>
                                    <m:r>
                                      <a:rPr lang="en-US" sz="2400" i="1" smtClean="0">
                                        <a:solidFill>
                                          <a:srgbClr val="FF0000"/>
                                        </a:solidFill>
                                        <a:latin typeface="Cambria Math" panose="02040503050406030204" pitchFamily="18" charset="0"/>
                                      </a:rPr>
                                      <m:t>𝑚</m:t>
                                    </m:r>
                                    <m:r>
                                      <a:rPr lang="en-US" sz="240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𝑡</m:t>
                                    </m:r>
                                    <m:r>
                                      <a:rPr lang="en-US" sz="2400">
                                        <a:solidFill>
                                          <a:srgbClr val="FF0000"/>
                                        </a:solidFill>
                                        <a:latin typeface="Cambria Math" panose="02040503050406030204" pitchFamily="18" charset="0"/>
                                      </a:rPr>
                                      <m:t>)</m:t>
                                    </m:r>
                                    <m:r>
                                      <m:rPr>
                                        <m:sty m:val="p"/>
                                      </m:rPr>
                                      <a:rPr lang="en-US" sz="2400">
                                        <a:solidFill>
                                          <a:srgbClr val="FF0000"/>
                                        </a:solidFill>
                                        <a:latin typeface="Cambria Math" panose="02040503050406030204" pitchFamily="18" charset="0"/>
                                      </a:rPr>
                                      <m:t>cos</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𝜔</m:t>
                                        </m:r>
                                      </m:e>
                                      <m:sub>
                                        <m:r>
                                          <a:rPr lang="en-US" sz="2400" i="1">
                                            <a:solidFill>
                                              <a:srgbClr val="FF0000"/>
                                            </a:solidFill>
                                            <a:latin typeface="Cambria Math" panose="02040503050406030204" pitchFamily="18" charset="0"/>
                                          </a:rPr>
                                          <m:t>𝑐</m:t>
                                        </m:r>
                                      </m:sub>
                                    </m:sSub>
                                    <m:r>
                                      <a:rPr lang="en-US" sz="2400" i="1">
                                        <a:solidFill>
                                          <a:srgbClr val="FF0000"/>
                                        </a:solidFill>
                                        <a:latin typeface="Cambria Math" panose="02040503050406030204" pitchFamily="18" charset="0"/>
                                      </a:rPr>
                                      <m:t>𝑡</m:t>
                                    </m:r>
                                  </m:e>
                                </m:d>
                                <m:r>
                                  <m:rPr>
                                    <m:sty m:val="p"/>
                                  </m:rPr>
                                  <a:rPr lang="en-US" sz="2400">
                                    <a:latin typeface="Cambria Math" panose="02040503050406030204" pitchFamily="18" charset="0"/>
                                  </a:rPr>
                                  <m:t>cos</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r>
                                  <a:rPr lang="en-US" sz="240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cos</m:t>
                                    </m:r>
                                  </m:e>
                                  <m:sup>
                                    <m:r>
                                      <a:rPr lang="en-US" sz="2400">
                                        <a:latin typeface="Cambria Math" panose="02040503050406030204" pitchFamily="18" charset="0"/>
                                      </a:rPr>
                                      <m:t>2</m:t>
                                    </m:r>
                                  </m:sup>
                                </m:sSup>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e>
                              <m:e>
                                <m:r>
                                  <a:rPr lang="en-US" sz="2400">
                                    <a:latin typeface="Cambria Math" panose="02040503050406030204" pitchFamily="18" charset="0"/>
                                  </a:rPr>
                                  <m:t>=</m:t>
                                </m:r>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r>
                                      <m:rPr>
                                        <m:sty m:val="p"/>
                                      </m:rPr>
                                      <a:rPr lang="en-US" sz="2400">
                                        <a:latin typeface="Cambria Math" panose="02040503050406030204" pitchFamily="18" charset="0"/>
                                      </a:rPr>
                                      <m:t>cos</m:t>
                                    </m:r>
                                    <m:r>
                                      <a:rPr lang="en-US" sz="240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e>
                                </m:d>
                              </m:e>
                            </m:eqArr>
                          </m:e>
                        </m:mr>
                        <m:mr>
                          <m:e>
                            <m:r>
                              <a:rPr lang="en-US" sz="2400">
                                <a:latin typeface="Cambria Math" panose="02040503050406030204" pitchFamily="18" charset="0"/>
                              </a:rPr>
                              <m:t>=</m:t>
                            </m:r>
                            <m:f>
                              <m:fPr>
                                <m:ctrlPr>
                                  <a:rPr lang="en-US" sz="2400" i="1">
                                    <a:latin typeface="Cambria Math" panose="02040503050406030204" pitchFamily="18" charset="0"/>
                                  </a:rPr>
                                </m:ctrlPr>
                              </m:fPr>
                              <m:num>
                                <m:d>
                                  <m:dPr>
                                    <m:begChr m:val=""/>
                                    <m:ctrlPr>
                                      <a:rPr lang="en-US" sz="2400" i="1">
                                        <a:latin typeface="Cambria Math" panose="02040503050406030204" pitchFamily="18" charset="0"/>
                                      </a:rPr>
                                    </m:ctrlPr>
                                  </m:dPr>
                                  <m:e>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e>
                                </m:d>
                              </m:num>
                              <m:den>
                                <m:r>
                                  <a:rPr lang="en-US" sz="2400">
                                    <a:latin typeface="Cambria Math" panose="02040503050406030204" pitchFamily="18" charset="0"/>
                                  </a:rPr>
                                  <m:t>2</m:t>
                                </m:r>
                              </m:den>
                            </m:f>
                            <m:r>
                              <a:rPr lang="en-US" sz="2400">
                                <a:latin typeface="Cambria Math" panose="02040503050406030204" pitchFamily="18" charset="0"/>
                              </a:rPr>
                              <m:t>+</m:t>
                            </m:r>
                            <m:f>
                              <m:fPr>
                                <m:ctrlPr>
                                  <a:rPr lang="en-US" sz="2400" i="1">
                                    <a:latin typeface="Cambria Math" panose="02040503050406030204" pitchFamily="18" charset="0"/>
                                  </a:rPr>
                                </m:ctrlPr>
                              </m:fPr>
                              <m:num>
                                <m:d>
                                  <m:dPr>
                                    <m:begChr m:val=""/>
                                    <m:ctrlPr>
                                      <a:rPr lang="en-US" sz="2400" i="1">
                                        <a:latin typeface="Cambria Math" panose="02040503050406030204" pitchFamily="18" charset="0"/>
                                      </a:rPr>
                                    </m:ctrlPr>
                                  </m:dPr>
                                  <m:e>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e>
                                </m:d>
                              </m:num>
                              <m:den>
                                <m:r>
                                  <a:rPr lang="en-US" sz="2400">
                                    <a:latin typeface="Cambria Math" panose="02040503050406030204" pitchFamily="18" charset="0"/>
                                  </a:rPr>
                                  <m:t>2</m:t>
                                </m:r>
                              </m:den>
                            </m:f>
                            <m:r>
                              <m:rPr>
                                <m:sty m:val="p"/>
                              </m:rPr>
                              <a:rPr lang="en-US" sz="2400">
                                <a:latin typeface="Cambria Math" panose="02040503050406030204" pitchFamily="18" charset="0"/>
                              </a:rPr>
                              <m:t>cos</m:t>
                            </m:r>
                            <m:r>
                              <a:rPr lang="en-US" sz="240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𝜔</m:t>
                                </m:r>
                              </m:e>
                              <m:sub>
                                <m:r>
                                  <a:rPr lang="en-US" sz="2400" i="1">
                                    <a:latin typeface="Cambria Math" panose="02040503050406030204" pitchFamily="18" charset="0"/>
                                  </a:rPr>
                                  <m:t>𝑐</m:t>
                                </m:r>
                              </m:sub>
                            </m:sSub>
                            <m:r>
                              <a:rPr lang="en-US" sz="2400" i="1">
                                <a:latin typeface="Cambria Math" panose="02040503050406030204" pitchFamily="18" charset="0"/>
                              </a:rPr>
                              <m:t>𝑡</m:t>
                            </m:r>
                          </m:e>
                        </m:mr>
                      </m:m>
                    </m:oMath>
                  </m:oMathPara>
                </a14:m>
                <a:endParaRPr lang="en-US" sz="2400" dirty="0" smtClean="0"/>
              </a:p>
              <a:p>
                <a:pPr marL="0" indent="0">
                  <a:buNone/>
                </a:pPr>
                <a:r>
                  <a:rPr lang="en-US" sz="2400" dirty="0" smtClean="0"/>
                  <a:t>The baseband signal </a:t>
                </a:r>
                <a:r>
                  <a:rPr lang="en-US" sz="2400" i="1" dirty="0" smtClean="0"/>
                  <a:t>m(t)</a:t>
                </a:r>
                <a:r>
                  <a:rPr lang="en-US" sz="2400" dirty="0" smtClean="0"/>
                  <a:t> reappears. The higher order frequency (double-freq. signal) which has </a:t>
                </a:r>
                <a:r>
                  <a:rPr lang="en-US" sz="2400" i="1" dirty="0" smtClean="0"/>
                  <a:t>fc &gt;&gt; </a:t>
                </a:r>
                <a:r>
                  <a:rPr lang="en-US" sz="2400" i="1" dirty="0" err="1" smtClean="0"/>
                  <a:t>fm</a:t>
                </a:r>
                <a:r>
                  <a:rPr lang="en-US" sz="2400" i="1" dirty="0" smtClean="0"/>
                  <a:t> </a:t>
                </a:r>
                <a:r>
                  <a:rPr lang="en-US" sz="2400" dirty="0" smtClean="0"/>
                  <a:t>is easily removed by a LPF</a:t>
                </a:r>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135563"/>
              </a:xfrm>
              <a:blipFill>
                <a:blip r:embed="rId3"/>
                <a:stretch>
                  <a:fillRect l="-1111" t="-831" r="-741"/>
                </a:stretch>
              </a:blipFill>
            </p:spPr>
            <p:txBody>
              <a:bodyPr/>
              <a:lstStyle/>
              <a:p>
                <a:r>
                  <a:rPr lang="en-US">
                    <a:noFill/>
                  </a:rPr>
                  <a:t> </a:t>
                </a:r>
              </a:p>
            </p:txBody>
          </p:sp>
        </mc:Fallback>
      </mc:AlternateContent>
    </p:spTree>
    <p:extLst>
      <p:ext uri="{BB962C8B-B14F-4D97-AF65-F5344CB8AC3E}">
        <p14:creationId xmlns:p14="http://schemas.microsoft.com/office/powerpoint/2010/main" val="27835067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Power content of FM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19200"/>
                <a:ext cx="8229600" cy="4525963"/>
              </a:xfrm>
            </p:spPr>
            <p:txBody>
              <a:bodyPr/>
              <a:lstStyle/>
              <a:p>
                <a:r>
                  <a:rPr lang="en-US" dirty="0" smtClean="0"/>
                  <a:t>The power content of FM carrier signal is given by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m:t>
                          </m:r>
                        </m:sub>
                      </m:sSub>
                      <m:r>
                        <a:rPr lang="en-US">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a:latin typeface="Cambria Math" panose="02040503050406030204" pitchFamily="18" charset="0"/>
                                </a:rPr>
                                <m:t>2</m:t>
                              </m:r>
                            </m:sup>
                          </m:sSubSup>
                        </m:num>
                        <m:den>
                          <m:r>
                            <a:rPr lang="en-US">
                              <a:latin typeface="Cambria Math" panose="02040503050406030204" pitchFamily="18" charset="0"/>
                            </a:rPr>
                            <m:t>2</m:t>
                          </m:r>
                        </m:den>
                      </m:f>
                    </m:oMath>
                  </m:oMathPara>
                </a14:m>
                <a:endParaRPr lang="en-US" dirty="0" smtClean="0"/>
              </a:p>
              <a:p>
                <a:r>
                  <a:rPr lang="en-US" dirty="0" smtClean="0"/>
                  <a:t>The power content of modulated carrier  or FM wave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𝑐</m:t>
                              </m:r>
                            </m:sub>
                            <m:sup>
                              <m:r>
                                <a:rPr lang="en-US">
                                  <a:latin typeface="Cambria Math" panose="02040503050406030204" pitchFamily="18" charset="0"/>
                                </a:rPr>
                                <m:t>2</m:t>
                              </m:r>
                            </m:sup>
                          </m:sSubSup>
                        </m:num>
                        <m:den>
                          <m:r>
                            <a:rPr lang="en-US">
                              <a:latin typeface="Cambria Math" panose="02040503050406030204" pitchFamily="18" charset="0"/>
                            </a:rPr>
                            <m:t>2</m:t>
                          </m:r>
                        </m:den>
                      </m:f>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𝑛</m:t>
                          </m:r>
                          <m:r>
                            <a:rPr lang="en-US">
                              <a:latin typeface="Cambria Math" panose="02040503050406030204" pitchFamily="18" charset="0"/>
                            </a:rPr>
                            <m:t>=−∞</m:t>
                          </m:r>
                        </m:sub>
                        <m:sup>
                          <m:r>
                            <a:rPr lang="en-US">
                              <a:latin typeface="Cambria Math" panose="02040503050406030204" pitchFamily="18" charset="0"/>
                            </a:rPr>
                            <m:t>∞</m:t>
                          </m:r>
                        </m:sup>
                        <m:e>
                          <m:d>
                            <m:dPr>
                              <m:beg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𝑛</m:t>
                                  </m:r>
                                </m:sub>
                                <m:sup>
                                  <m:r>
                                    <a:rPr lang="en-US">
                                      <a:latin typeface="Cambria Math" panose="02040503050406030204" pitchFamily="18" charset="0"/>
                                    </a:rPr>
                                    <m:t>2</m:t>
                                  </m:r>
                                </m:sup>
                              </m:sSubSup>
                              <m:r>
                                <a:rPr lang="en-US">
                                  <a:latin typeface="Cambria Math" panose="02040503050406030204" pitchFamily="18" charset="0"/>
                                </a:rPr>
                                <m:t>(</m:t>
                              </m:r>
                              <m:r>
                                <a:rPr lang="en-US" i="1">
                                  <a:latin typeface="Cambria Math" panose="02040503050406030204" pitchFamily="18" charset="0"/>
                                </a:rPr>
                                <m:t>𝛽</m:t>
                              </m:r>
                            </m:e>
                          </m:d>
                        </m:e>
                      </m:nary>
                    </m:oMath>
                  </m:oMathPara>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1704" t="-1752" r="-2741"/>
                </a:stretch>
              </a:blipFill>
            </p:spPr>
            <p:txBody>
              <a:bodyPr/>
              <a:lstStyle/>
              <a:p>
                <a:r>
                  <a:rPr lang="en-US">
                    <a:noFill/>
                  </a:rPr>
                  <a:t> </a:t>
                </a:r>
              </a:p>
            </p:txBody>
          </p:sp>
        </mc:Fallback>
      </mc:AlternateContent>
    </p:spTree>
    <p:extLst>
      <p:ext uri="{BB962C8B-B14F-4D97-AF65-F5344CB8AC3E}">
        <p14:creationId xmlns:p14="http://schemas.microsoft.com/office/powerpoint/2010/main" val="37051363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295400"/>
            <a:ext cx="8229600" cy="4830763"/>
          </a:xfrm>
        </p:spPr>
        <p:txBody>
          <a:bodyPr/>
          <a:lstStyle/>
          <a:p>
            <a:r>
              <a:rPr lang="en-US" sz="2800" dirty="0"/>
              <a:t>Let the carrier be given by </a:t>
            </a:r>
            <a:r>
              <a:rPr lang="en-US" sz="2800" i="1" dirty="0"/>
              <a:t>c(t) </a:t>
            </a:r>
            <a:r>
              <a:rPr lang="en-US" sz="2800" dirty="0"/>
              <a:t>= </a:t>
            </a:r>
            <a:r>
              <a:rPr lang="en-US" sz="2800" dirty="0" smtClean="0"/>
              <a:t>10cos</a:t>
            </a:r>
            <a:r>
              <a:rPr lang="en-US" sz="2800" i="1" dirty="0" smtClean="0"/>
              <a:t>(</a:t>
            </a:r>
            <a:r>
              <a:rPr lang="en-US" sz="2800" dirty="0" smtClean="0"/>
              <a:t>2</a:t>
            </a:r>
            <a:r>
              <a:rPr lang="en-US" sz="2800" i="1" dirty="0" smtClean="0"/>
              <a:t>π</a:t>
            </a:r>
            <a:r>
              <a:rPr lang="en-US" sz="2800" i="1" dirty="0" err="1" smtClean="0"/>
              <a:t>f</a:t>
            </a:r>
            <a:r>
              <a:rPr lang="en-US" sz="2800" i="1" baseline="-25000" dirty="0" err="1" smtClean="0"/>
              <a:t>c</a:t>
            </a:r>
            <a:r>
              <a:rPr lang="en-US" sz="2800" i="1" dirty="0" err="1" smtClean="0"/>
              <a:t>t</a:t>
            </a:r>
            <a:r>
              <a:rPr lang="en-US" sz="2800" i="1" dirty="0"/>
              <a:t>) </a:t>
            </a:r>
            <a:r>
              <a:rPr lang="en-US" sz="2800" dirty="0"/>
              <a:t>and let the message signal be </a:t>
            </a:r>
            <a:r>
              <a:rPr lang="en-US" sz="2800" dirty="0" smtClean="0"/>
              <a:t>cos</a:t>
            </a:r>
            <a:r>
              <a:rPr lang="en-US" sz="2800" i="1" dirty="0" smtClean="0"/>
              <a:t>(</a:t>
            </a:r>
            <a:r>
              <a:rPr lang="en-US" sz="2800" dirty="0" smtClean="0"/>
              <a:t>20</a:t>
            </a:r>
            <a:r>
              <a:rPr lang="en-US" sz="2800" i="1" dirty="0" smtClean="0"/>
              <a:t>πt)</a:t>
            </a:r>
            <a:endParaRPr lang="en-US" sz="2800" dirty="0"/>
          </a:p>
          <a:p>
            <a:r>
              <a:rPr lang="en-US" sz="2800" dirty="0" smtClean="0"/>
              <a:t>Further </a:t>
            </a:r>
            <a:r>
              <a:rPr lang="en-US" sz="2800" dirty="0"/>
              <a:t>assume that the message is used to frequency modulate the carrier with </a:t>
            </a:r>
            <a:r>
              <a:rPr lang="en-US" sz="2800" i="1" dirty="0" err="1" smtClean="0"/>
              <a:t>k</a:t>
            </a:r>
            <a:r>
              <a:rPr lang="en-US" sz="2800" i="1" baseline="-25000" dirty="0" err="1" smtClean="0"/>
              <a:t>f</a:t>
            </a:r>
            <a:r>
              <a:rPr lang="en-US" sz="2800" i="1" dirty="0" smtClean="0"/>
              <a:t> </a:t>
            </a:r>
            <a:r>
              <a:rPr lang="en-US" sz="2800" dirty="0"/>
              <a:t>= </a:t>
            </a:r>
            <a:r>
              <a:rPr lang="en-US" sz="2800" dirty="0" smtClean="0"/>
              <a:t>50.</a:t>
            </a:r>
          </a:p>
          <a:p>
            <a:r>
              <a:rPr lang="en-US" sz="2800" dirty="0" smtClean="0"/>
              <a:t>Find </a:t>
            </a:r>
            <a:r>
              <a:rPr lang="en-US" sz="2800" dirty="0"/>
              <a:t>the expression for the modulated signal and determine how many harmonics should</a:t>
            </a:r>
            <a:br>
              <a:rPr lang="en-US" sz="2800" dirty="0"/>
            </a:br>
            <a:r>
              <a:rPr lang="en-US" sz="2800" dirty="0"/>
              <a:t>be selected to contain 99% of the modulated signal power.</a:t>
            </a:r>
            <a:br>
              <a:rPr lang="en-US" sz="2800" dirty="0"/>
            </a:br>
            <a:endParaRPr lang="en-US" sz="2800" dirty="0"/>
          </a:p>
        </p:txBody>
      </p:sp>
      <p:sp>
        <p:nvSpPr>
          <p:cNvPr id="4" name="TextBox 3"/>
          <p:cNvSpPr txBox="1"/>
          <p:nvPr/>
        </p:nvSpPr>
        <p:spPr>
          <a:xfrm>
            <a:off x="2769263" y="5257800"/>
            <a:ext cx="3897221" cy="523220"/>
          </a:xfrm>
          <a:prstGeom prst="rect">
            <a:avLst/>
          </a:prstGeom>
          <a:noFill/>
        </p:spPr>
        <p:txBody>
          <a:bodyPr wrap="none" rtlCol="0">
            <a:spAutoFit/>
          </a:bodyPr>
          <a:lstStyle/>
          <a:p>
            <a:r>
              <a:rPr lang="en-US" sz="2800" b="1" dirty="0" smtClean="0">
                <a:solidFill>
                  <a:srgbClr val="00B050"/>
                </a:solidFill>
              </a:rPr>
              <a:t>Solution on the board</a:t>
            </a:r>
            <a:endParaRPr lang="en-US" sz="2800" b="1" dirty="0">
              <a:solidFill>
                <a:srgbClr val="00B050"/>
              </a:solidFill>
            </a:endParaRPr>
          </a:p>
        </p:txBody>
      </p:sp>
    </p:spTree>
    <p:extLst>
      <p:ext uri="{BB962C8B-B14F-4D97-AF65-F5344CB8AC3E}">
        <p14:creationId xmlns:p14="http://schemas.microsoft.com/office/powerpoint/2010/main" val="40285953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Transmission bandwidth of FM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990600"/>
                <a:ext cx="8229600" cy="5715000"/>
              </a:xfrm>
            </p:spPr>
            <p:txBody>
              <a:bodyPr/>
              <a:lstStyle/>
              <a:p>
                <a:r>
                  <a:rPr lang="en-US" sz="2400" dirty="0" smtClean="0"/>
                  <a:t>For FM signal generated by a single tone modulating signal of freq. </a:t>
                </a:r>
                <a:r>
                  <a:rPr lang="en-US" sz="2400" i="1" dirty="0" err="1" smtClean="0"/>
                  <a:t>f</a:t>
                </a:r>
                <a:r>
                  <a:rPr lang="en-US" sz="2400" i="1" baseline="-25000" dirty="0" err="1" smtClean="0"/>
                  <a:t>m</a:t>
                </a:r>
                <a:r>
                  <a:rPr lang="en-US" sz="2400" dirty="0" smtClean="0"/>
                  <a:t>, we can define approximate rule for the transmission bandwidth using </a:t>
                </a:r>
                <a:r>
                  <a:rPr lang="en-US" sz="2400" i="1" dirty="0" smtClean="0"/>
                  <a:t>Carson’s rule </a:t>
                </a:r>
                <a:r>
                  <a:rPr lang="en-US" sz="2400" dirty="0" smtClean="0">
                    <a:sym typeface="Wingdings" panose="05000000000000000000" pitchFamily="2" charset="2"/>
                  </a:rPr>
                  <a:t></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𝑇</m:t>
                          </m:r>
                        </m:sub>
                      </m:sSub>
                      <m:r>
                        <a:rPr lang="en-US" sz="2400">
                          <a:latin typeface="Cambria Math" panose="02040503050406030204" pitchFamily="18" charset="0"/>
                        </a:rPr>
                        <m:t>≃2</m:t>
                      </m:r>
                      <m:r>
                        <a:rPr lang="en-US" sz="2400" i="1">
                          <a:latin typeface="Cambria Math" panose="02040503050406030204" pitchFamily="18" charset="0"/>
                        </a:rPr>
                        <m:t>𝛥</m:t>
                      </m:r>
                      <m:r>
                        <a:rPr lang="en-US" sz="2400" i="1">
                          <a:latin typeface="Cambria Math" panose="02040503050406030204" pitchFamily="18" charset="0"/>
                        </a:rPr>
                        <m:t>𝑓</m:t>
                      </m:r>
                      <m:r>
                        <a:rPr lang="en-US" sz="240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a:latin typeface="Cambria Math" panose="02040503050406030204" pitchFamily="18" charset="0"/>
                        </a:rPr>
                        <m:t>=2</m:t>
                      </m:r>
                      <m:r>
                        <a:rPr lang="en-US" sz="2400" i="1">
                          <a:latin typeface="Cambria Math" panose="02040503050406030204" pitchFamily="18" charset="0"/>
                        </a:rPr>
                        <m:t>𝛥</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1+</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𝛽</m:t>
                              </m:r>
                            </m:den>
                          </m:f>
                        </m:e>
                      </m:d>
                      <m:r>
                        <a:rPr lang="en-US" sz="2400" b="0" i="1" smtClean="0">
                          <a:latin typeface="Cambria Math" panose="02040503050406030204" pitchFamily="18" charset="0"/>
                        </a:rPr>
                        <m:t>=</m:t>
                      </m:r>
                      <m:r>
                        <a:rPr lang="en-US" sz="2400">
                          <a:latin typeface="Cambria Math" panose="02040503050406030204" pitchFamily="18" charset="0"/>
                        </a:rPr>
                        <m:t>2</m:t>
                      </m:r>
                      <m:r>
                        <a:rPr lang="en-US" sz="2400">
                          <a:latin typeface="Cambria Math" panose="02040503050406030204" pitchFamily="18" charset="0"/>
                        </a:rPr>
                        <m:t>(</m:t>
                      </m:r>
                      <m:r>
                        <a:rPr lang="en-US" sz="2400" i="1">
                          <a:latin typeface="Cambria Math" panose="02040503050406030204" pitchFamily="18" charset="0"/>
                        </a:rPr>
                        <m:t>𝛽</m:t>
                      </m:r>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oMath>
                  </m:oMathPara>
                </a14:m>
                <a:endParaRPr lang="en-US" sz="2400" dirty="0" smtClean="0"/>
              </a:p>
              <a:p>
                <a:r>
                  <a:rPr lang="en-US" sz="2400" dirty="0" smtClean="0"/>
                  <a:t>If the message signal is given by </a:t>
                </a:r>
              </a:p>
              <a:p>
                <a:pPr marL="0" indent="0">
                  <a:buNone/>
                </a:pPr>
                <a14:m>
                  <m:oMathPara xmlns:m="http://schemas.openxmlformats.org/officeDocument/2006/math">
                    <m:oMathParaPr>
                      <m:jc m:val="centerGroup"/>
                    </m:oMathParaPr>
                    <m:oMath xmlns:m="http://schemas.openxmlformats.org/officeDocument/2006/math">
                      <m:d>
                        <m:dPr>
                          <m:begChr m:val=""/>
                          <m:ctrlPr>
                            <a:rPr lang="en-US" sz="2400" i="1">
                              <a:latin typeface="Cambria Math" panose="02040503050406030204" pitchFamily="18" charset="0"/>
                            </a:rPr>
                          </m:ctrlPr>
                        </m:dPr>
                        <m:e>
                          <m:r>
                            <a:rPr lang="en-US" sz="2400" i="1">
                              <a:latin typeface="Cambria Math" panose="02040503050406030204" pitchFamily="18" charset="0"/>
                            </a:rPr>
                            <m:t>𝑚</m:t>
                          </m:r>
                          <m:r>
                            <a:rPr lang="en-US" sz="2400">
                              <a:latin typeface="Cambria Math" panose="02040503050406030204" pitchFamily="18" charset="0"/>
                            </a:rPr>
                            <m:t>(</m:t>
                          </m:r>
                          <m:r>
                            <a:rPr lang="en-US" sz="2400" i="1">
                              <a:latin typeface="Cambria Math" panose="02040503050406030204" pitchFamily="18" charset="0"/>
                            </a:rPr>
                            <m:t>𝑡</m:t>
                          </m:r>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𝑚</m:t>
                              </m:r>
                            </m:sub>
                          </m:sSub>
                          <m:r>
                            <m:rPr>
                              <m:sty m:val="p"/>
                            </m:rPr>
                            <a:rPr lang="en-US" sz="2400">
                              <a:latin typeface="Cambria Math" panose="02040503050406030204" pitchFamily="18" charset="0"/>
                            </a:rPr>
                            <m:t>cos</m:t>
                          </m:r>
                          <m:r>
                            <a:rPr lang="en-US" sz="2400">
                              <a:latin typeface="Cambria Math" panose="02040503050406030204" pitchFamily="18" charset="0"/>
                            </a:rPr>
                            <m:t>(2</m:t>
                          </m:r>
                          <m:r>
                            <a:rPr lang="en-US" sz="2400" i="1">
                              <a:latin typeface="Cambria Math" panose="02040503050406030204" pitchFamily="18" charset="0"/>
                            </a:rPr>
                            <m:t>𝜋</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i="1">
                              <a:latin typeface="Cambria Math" panose="02040503050406030204" pitchFamily="18" charset="0"/>
                            </a:rPr>
                            <m:t>𝑡</m:t>
                          </m:r>
                        </m:e>
                      </m:d>
                    </m:oMath>
                  </m:oMathPara>
                </a14:m>
                <a:endParaRPr lang="en-US" sz="2400" dirty="0" smtClean="0"/>
              </a:p>
              <a:p>
                <a14:m>
                  <m:oMath xmlns:m="http://schemas.openxmlformats.org/officeDocument/2006/math">
                    <m:r>
                      <m:rPr>
                        <m:nor/>
                      </m:rPr>
                      <a:rPr lang="en-US" sz="2400">
                        <a:latin typeface="Cambria Math" panose="02040503050406030204" pitchFamily="18" charset="0"/>
                      </a:rPr>
                      <m:t>The</m:t>
                    </m:r>
                    <m:r>
                      <m:rPr>
                        <m:nor/>
                      </m:rPr>
                      <a:rPr lang="en-US" sz="2400">
                        <a:latin typeface="Cambria Math" panose="02040503050406030204" pitchFamily="18" charset="0"/>
                      </a:rPr>
                      <m:t> </m:t>
                    </m:r>
                    <m:r>
                      <m:rPr>
                        <m:nor/>
                      </m:rPr>
                      <a:rPr lang="en-US" sz="2400">
                        <a:latin typeface="Cambria Math" panose="02040503050406030204" pitchFamily="18" charset="0"/>
                      </a:rPr>
                      <m:t>transmission</m:t>
                    </m:r>
                    <m:r>
                      <m:rPr>
                        <m:nor/>
                      </m:rPr>
                      <a:rPr lang="en-US" sz="2400">
                        <a:latin typeface="Cambria Math" panose="02040503050406030204" pitchFamily="18" charset="0"/>
                      </a:rPr>
                      <m:t> </m:t>
                    </m:r>
                    <m:r>
                      <m:rPr>
                        <m:nor/>
                      </m:rPr>
                      <a:rPr lang="en-US" sz="2400">
                        <a:latin typeface="Cambria Math" panose="02040503050406030204" pitchFamily="18" charset="0"/>
                      </a:rPr>
                      <m:t>bandwidth</m:t>
                    </m:r>
                    <m:r>
                      <m:rPr>
                        <m:nor/>
                      </m:rPr>
                      <a:rPr lang="en-US" sz="2400">
                        <a:latin typeface="Cambria Math" panose="02040503050406030204" pitchFamily="18" charset="0"/>
                      </a:rPr>
                      <m:t> </m:t>
                    </m:r>
                    <m:r>
                      <m:rPr>
                        <m:nor/>
                      </m:rPr>
                      <a:rPr lang="en-US" sz="2400">
                        <a:latin typeface="Cambria Math" panose="02040503050406030204" pitchFamily="18" charset="0"/>
                      </a:rPr>
                      <m:t>modulated</m:t>
                    </m:r>
                    <m:r>
                      <m:rPr>
                        <m:nor/>
                      </m:rPr>
                      <a:rPr lang="en-US" sz="2400">
                        <a:latin typeface="Cambria Math" panose="02040503050406030204" pitchFamily="18" charset="0"/>
                      </a:rPr>
                      <m:t> </m:t>
                    </m:r>
                    <m:r>
                      <m:rPr>
                        <m:nor/>
                      </m:rPr>
                      <a:rPr lang="en-US" sz="2400">
                        <a:latin typeface="Cambria Math" panose="02040503050406030204" pitchFamily="18" charset="0"/>
                      </a:rPr>
                      <m:t>signal</m:t>
                    </m:r>
                    <m:r>
                      <m:rPr>
                        <m:nor/>
                      </m:rPr>
                      <a:rPr lang="en-US" sz="2400">
                        <a:latin typeface="Cambria Math" panose="02040503050406030204" pitchFamily="18" charset="0"/>
                      </a:rPr>
                      <m:t> </m:t>
                    </m:r>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m:rPr>
                        <m:nor/>
                      </m:rPr>
                      <a:rPr lang="en-US" sz="2400">
                        <a:latin typeface="Cambria Math" panose="02040503050406030204" pitchFamily="18" charset="0"/>
                      </a:rPr>
                      <m:t> </m:t>
                    </m:r>
                    <m:r>
                      <m:rPr>
                        <m:nor/>
                      </m:rPr>
                      <a:rPr lang="en-US" sz="2400">
                        <a:latin typeface="Cambria Math" panose="02040503050406030204" pitchFamily="18" charset="0"/>
                      </a:rPr>
                      <m:t>is</m:t>
                    </m:r>
                  </m:oMath>
                </a14:m>
                <a:endParaRPr lang="en-US" sz="2400" dirty="0" smtClean="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𝑇</m:t>
                          </m:r>
                        </m:sub>
                      </m:sSub>
                      <m:r>
                        <a:rPr lang="en-US" sz="2400">
                          <a:latin typeface="Cambria Math" panose="02040503050406030204" pitchFamily="18" charset="0"/>
                        </a:rPr>
                        <m:t>=2(</m:t>
                      </m:r>
                      <m:r>
                        <a:rPr lang="en-US" sz="2400" i="1">
                          <a:latin typeface="Cambria Math" panose="02040503050406030204" pitchFamily="18" charset="0"/>
                        </a:rPr>
                        <m:t>𝛽</m:t>
                      </m:r>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𝑚</m:t>
                                    </m:r>
                                  </m:sub>
                                </m:sSub>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a:latin typeface="Cambria Math" panose="02040503050406030204" pitchFamily="18" charset="0"/>
                                  </a:rPr>
                                  <m:t>,</m:t>
                                </m:r>
                              </m:e>
                              <m:e>
                                <m:r>
                                  <a:rPr lang="en-US" sz="2400" i="1">
                                    <a:latin typeface="Cambria Math" panose="02040503050406030204" pitchFamily="18" charset="0"/>
                                  </a:rPr>
                                  <m:t>𝑃𝑀</m:t>
                                </m:r>
                              </m:e>
                            </m:mr>
                            <m:mr>
                              <m:e>
                                <m:r>
                                  <a:rPr lang="en-US" sz="2400">
                                    <a:latin typeface="Cambria Math" panose="02040503050406030204" pitchFamily="18" charset="0"/>
                                  </a:rPr>
                                  <m:t>2</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𝑓</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𝑚</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den>
                                    </m:f>
                                    <m:r>
                                      <a:rPr lang="en-US" sz="2400">
                                        <a:latin typeface="Cambria Math" panose="02040503050406030204" pitchFamily="18" charset="0"/>
                                      </a:rPr>
                                      <m:t>+</m:t>
                                    </m:r>
                                    <m:r>
                                      <a:rPr lang="en-US" sz="2400" b="0" i="1" smtClean="0">
                                        <a:latin typeface="Cambria Math" panose="02040503050406030204" pitchFamily="18" charset="0"/>
                                      </a:rPr>
                                      <m:t>1</m:t>
                                    </m:r>
                                  </m:e>
                                </m:d>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a:latin typeface="Cambria Math" panose="02040503050406030204" pitchFamily="18" charset="0"/>
                                  </a:rPr>
                                  <m:t>,</m:t>
                                </m:r>
                              </m:e>
                              <m:e>
                                <m:r>
                                  <a:rPr lang="en-US" sz="2400" i="1">
                                    <a:latin typeface="Cambria Math" panose="02040503050406030204" pitchFamily="18" charset="0"/>
                                  </a:rPr>
                                  <m:t>𝐹𝑀</m:t>
                                </m:r>
                              </m:e>
                            </m:mr>
                          </m:m>
                        </m:e>
                      </m:d>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a:rPr lang="en-US" sz="240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𝑚</m:t>
                                    </m:r>
                                  </m:sub>
                                </m:sSub>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r>
                                  <a:rPr lang="en-US" sz="2400">
                                    <a:latin typeface="Cambria Math" panose="02040503050406030204" pitchFamily="18" charset="0"/>
                                  </a:rPr>
                                  <m:t>,</m:t>
                                </m:r>
                              </m:e>
                              <m:e>
                                <m:r>
                                  <a:rPr lang="en-US" sz="2400" i="1">
                                    <a:latin typeface="Cambria Math" panose="02040503050406030204" pitchFamily="18" charset="0"/>
                                  </a:rPr>
                                  <m:t>𝑃𝑀</m:t>
                                </m:r>
                              </m:e>
                            </m:mr>
                            <m:mr>
                              <m:e>
                                <m:r>
                                  <a:rPr lang="en-US" sz="2400">
                                    <a:latin typeface="Cambria Math" panose="02040503050406030204" pitchFamily="18" charset="0"/>
                                  </a:rPr>
                                  <m:t>2</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𝑓</m:t>
                                        </m:r>
                                      </m:sub>
                                    </m:sSub>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𝑚</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𝑚</m:t>
                                        </m:r>
                                      </m:sub>
                                    </m:sSub>
                                  </m:e>
                                </m:d>
                                <m:r>
                                  <a:rPr lang="en-US" sz="2400">
                                    <a:latin typeface="Cambria Math" panose="02040503050406030204" pitchFamily="18" charset="0"/>
                                  </a:rPr>
                                  <m:t>,</m:t>
                                </m:r>
                              </m:e>
                              <m:e>
                                <m:r>
                                  <a:rPr lang="en-US" sz="2400" i="1">
                                    <a:latin typeface="Cambria Math" panose="02040503050406030204" pitchFamily="18" charset="0"/>
                                  </a:rPr>
                                  <m:t>𝐹𝑀</m:t>
                                </m:r>
                              </m:e>
                            </m:mr>
                          </m:m>
                        </m:e>
                      </m:d>
                    </m:oMath>
                  </m:oMathPara>
                </a14:m>
                <a:endParaRPr lang="en-US" sz="24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715000"/>
              </a:xfrm>
              <a:blipFill>
                <a:blip r:embed="rId3"/>
                <a:stretch>
                  <a:fillRect l="-1111" t="-747"/>
                </a:stretch>
              </a:blipFill>
            </p:spPr>
            <p:txBody>
              <a:bodyPr/>
              <a:lstStyle/>
              <a:p>
                <a:r>
                  <a:rPr lang="en-US">
                    <a:noFill/>
                  </a:rPr>
                  <a:t> </a:t>
                </a:r>
              </a:p>
            </p:txBody>
          </p:sp>
        </mc:Fallback>
      </mc:AlternateContent>
    </p:spTree>
    <p:extLst>
      <p:ext uri="{BB962C8B-B14F-4D97-AF65-F5344CB8AC3E}">
        <p14:creationId xmlns:p14="http://schemas.microsoft.com/office/powerpoint/2010/main" val="38188491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318418"/>
                <a:ext cx="8229600" cy="4525963"/>
              </a:xfrm>
            </p:spPr>
            <p:txBody>
              <a:bodyPr/>
              <a:lstStyle/>
              <a:p>
                <a:r>
                  <a:rPr lang="en-US" sz="2800" dirty="0" smtClean="0"/>
                  <a:t>Estimate </a:t>
                </a:r>
                <a:r>
                  <a:rPr lang="en-US" sz="2800" i="1" dirty="0" smtClean="0"/>
                  <a:t>B</a:t>
                </a:r>
                <a:r>
                  <a:rPr lang="en-US" sz="2800" i="1" baseline="-25000" dirty="0" smtClean="0"/>
                  <a:t>FM</a:t>
                </a:r>
                <a:r>
                  <a:rPr lang="en-US" sz="2800" dirty="0" smtClean="0"/>
                  <a:t> for the modulating signal </a:t>
                </a:r>
                <a:r>
                  <a:rPr lang="en-US" sz="2800" i="1" dirty="0" smtClean="0"/>
                  <a:t>m(t)</a:t>
                </a:r>
                <a:r>
                  <a:rPr lang="en-US" sz="2800" dirty="0" smtClean="0"/>
                  <a:t> in the figure below for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𝑓</m:t>
                        </m:r>
                      </m:sub>
                    </m:sSub>
                    <m:r>
                      <a:rPr lang="en-US" sz="2800">
                        <a:latin typeface="Cambria Math" panose="02040503050406030204" pitchFamily="18" charset="0"/>
                      </a:rPr>
                      <m:t>=2</m:t>
                    </m:r>
                    <m:r>
                      <a:rPr lang="en-US" sz="2800" i="1">
                        <a:latin typeface="Cambria Math" panose="02040503050406030204" pitchFamily="18" charset="0"/>
                      </a:rPr>
                      <m:t>𝜋</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a:latin typeface="Cambria Math" panose="02040503050406030204" pitchFamily="18" charset="0"/>
                          </a:rPr>
                          <m:t>10</m:t>
                        </m:r>
                      </m:e>
                      <m:sup>
                        <m:r>
                          <a:rPr lang="en-US" sz="2800">
                            <a:latin typeface="Cambria Math" panose="02040503050406030204" pitchFamily="18" charset="0"/>
                          </a:rPr>
                          <m:t>5</m:t>
                        </m:r>
                      </m:sup>
                    </m:sSup>
                  </m:oMath>
                </a14:m>
                <a:r>
                  <a:rPr lang="en-US" sz="2800" dirty="0" smtClean="0"/>
                  <a:t> and modulating freq. (</a:t>
                </a:r>
                <a:r>
                  <a:rPr lang="en-US" sz="2800" i="1" dirty="0" smtClean="0"/>
                  <a:t>W</a:t>
                </a:r>
                <a:r>
                  <a:rPr lang="en-US" sz="2800" dirty="0" smtClean="0"/>
                  <a:t>) of 15 kHz</a:t>
                </a:r>
                <a:endParaRPr lang="en-US" sz="2800" dirty="0"/>
              </a:p>
              <a:p>
                <a:endParaRPr lang="en-US" sz="2800" dirty="0"/>
              </a:p>
              <a:p>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318418"/>
                <a:ext cx="8229600" cy="4525963"/>
              </a:xfrm>
              <a:blipFill>
                <a:blip r:embed="rId3"/>
                <a:stretch>
                  <a:fillRect l="-1333" t="-1346"/>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09600" y="2895600"/>
            <a:ext cx="7891417" cy="3129244"/>
          </a:xfrm>
          <a:prstGeom prst="rect">
            <a:avLst/>
          </a:prstGeom>
        </p:spPr>
      </p:pic>
      <p:sp>
        <p:nvSpPr>
          <p:cNvPr id="5" name="Rectangle 4"/>
          <p:cNvSpPr/>
          <p:nvPr/>
        </p:nvSpPr>
        <p:spPr>
          <a:xfrm>
            <a:off x="6019800" y="6019800"/>
            <a:ext cx="838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5496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p:sp>
        <p:nvSpPr>
          <p:cNvPr id="3" name="Content Placeholder 2"/>
          <p:cNvSpPr>
            <a:spLocks noGrp="1"/>
          </p:cNvSpPr>
          <p:nvPr>
            <p:ph idx="1"/>
          </p:nvPr>
        </p:nvSpPr>
        <p:spPr>
          <a:xfrm>
            <a:off x="457200" y="1318418"/>
            <a:ext cx="8229600" cy="4525963"/>
          </a:xfrm>
        </p:spPr>
        <p:txBody>
          <a:bodyPr/>
          <a:lstStyle/>
          <a:p>
            <a:r>
              <a:rPr lang="en-US" sz="2800" dirty="0"/>
              <a:t>Repeat the problem </a:t>
            </a:r>
            <a:r>
              <a:rPr lang="en-US" sz="2800" dirty="0" smtClean="0"/>
              <a:t>of the example on the previous slide if </a:t>
            </a:r>
            <a:r>
              <a:rPr lang="en-US" sz="2800" dirty="0"/>
              <a:t>the amplitude of </a:t>
            </a:r>
            <a:r>
              <a:rPr lang="en-US" sz="2800" dirty="0" smtClean="0"/>
              <a:t>m(t</a:t>
            </a:r>
            <a:r>
              <a:rPr lang="en-US" sz="2800" dirty="0"/>
              <a:t>) is doubled </a:t>
            </a:r>
            <a:r>
              <a:rPr lang="en-US" sz="2800" dirty="0" smtClean="0"/>
              <a:t>[</a:t>
            </a:r>
            <a:r>
              <a:rPr lang="en-US" sz="2800" dirty="0" err="1" smtClean="0"/>
              <a:t>ie</a:t>
            </a:r>
            <a:r>
              <a:rPr lang="en-US" sz="2800" dirty="0" smtClean="0"/>
              <a:t>. if </a:t>
            </a:r>
            <a:r>
              <a:rPr lang="en-US" sz="2800" dirty="0"/>
              <a:t>m(t) is multiplied by 2]</a:t>
            </a:r>
            <a:endParaRPr lang="en-US" sz="2800" dirty="0"/>
          </a:p>
          <a:p>
            <a:endParaRPr lang="en-US" sz="2800" dirty="0"/>
          </a:p>
        </p:txBody>
      </p:sp>
      <p:pic>
        <p:nvPicPr>
          <p:cNvPr id="4" name="Picture 3"/>
          <p:cNvPicPr>
            <a:picLocks noChangeAspect="1"/>
          </p:cNvPicPr>
          <p:nvPr/>
        </p:nvPicPr>
        <p:blipFill>
          <a:blip r:embed="rId3"/>
          <a:stretch>
            <a:fillRect/>
          </a:stretch>
        </p:blipFill>
        <p:spPr>
          <a:xfrm>
            <a:off x="609600" y="2895600"/>
            <a:ext cx="7891417" cy="3129244"/>
          </a:xfrm>
          <a:prstGeom prst="rect">
            <a:avLst/>
          </a:prstGeom>
        </p:spPr>
      </p:pic>
      <p:sp>
        <p:nvSpPr>
          <p:cNvPr id="5" name="Rectangle 4"/>
          <p:cNvSpPr/>
          <p:nvPr/>
        </p:nvSpPr>
        <p:spPr>
          <a:xfrm>
            <a:off x="6019800" y="6019800"/>
            <a:ext cx="838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0314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219200"/>
                <a:ext cx="8382000" cy="4906963"/>
              </a:xfrm>
            </p:spPr>
            <p:txBody>
              <a:bodyPr/>
              <a:lstStyle/>
              <a:p>
                <a:r>
                  <a:rPr lang="en-US" sz="2800" dirty="0" smtClean="0"/>
                  <a:t>An angle-modulated signal with carrier frequency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𝑐</m:t>
                        </m:r>
                      </m:sub>
                    </m:sSub>
                    <m:r>
                      <a:rPr lang="en-US" sz="2800">
                        <a:latin typeface="Cambria Math" panose="02040503050406030204" pitchFamily="18" charset="0"/>
                      </a:rPr>
                      <m:t>=2</m:t>
                    </m:r>
                    <m:r>
                      <a:rPr lang="en-US" sz="2800" i="1">
                        <a:latin typeface="Cambria Math" panose="02040503050406030204" pitchFamily="18" charset="0"/>
                      </a:rPr>
                      <m:t>𝜋</m:t>
                    </m:r>
                    <m:r>
                      <a:rPr lang="en-US" sz="2800">
                        <a:latin typeface="Cambria Math" panose="02040503050406030204" pitchFamily="18" charset="0"/>
                      </a:rPr>
                      <m:t>×</m:t>
                    </m:r>
                    <m:sSup>
                      <m:sSupPr>
                        <m:ctrlPr>
                          <a:rPr lang="en-US" sz="2800" i="1">
                            <a:latin typeface="Cambria Math" panose="02040503050406030204" pitchFamily="18" charset="0"/>
                          </a:rPr>
                        </m:ctrlPr>
                      </m:sSupPr>
                      <m:e>
                        <m:r>
                          <a:rPr lang="en-US" sz="2800">
                            <a:latin typeface="Cambria Math" panose="02040503050406030204" pitchFamily="18" charset="0"/>
                          </a:rPr>
                          <m:t>10</m:t>
                        </m:r>
                      </m:e>
                      <m:sup>
                        <m:r>
                          <a:rPr lang="en-US" sz="2800">
                            <a:latin typeface="Cambria Math" panose="02040503050406030204" pitchFamily="18" charset="0"/>
                          </a:rPr>
                          <m:t>5</m:t>
                        </m:r>
                      </m:sup>
                    </m:sSup>
                  </m:oMath>
                </a14:m>
                <a:r>
                  <a:rPr lang="en-US" sz="2800" dirty="0" smtClean="0"/>
                  <a:t> is described by the equation </a:t>
                </a: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m:t>
                          </m:r>
                        </m:e>
                        <m:sub>
                          <m:r>
                            <a:rPr lang="en-US" sz="2800" i="1">
                              <a:latin typeface="Cambria Math" panose="02040503050406030204" pitchFamily="18" charset="0"/>
                            </a:rPr>
                            <m:t>𝐸𝑀</m:t>
                          </m:r>
                        </m:sub>
                      </m:sSub>
                      <m:r>
                        <a:rPr lang="en-US" sz="2800">
                          <a:latin typeface="Cambria Math" panose="02040503050406030204" pitchFamily="18" charset="0"/>
                        </a:rPr>
                        <m:t>(</m:t>
                      </m:r>
                      <m:r>
                        <a:rPr lang="en-US" sz="2800" i="1">
                          <a:latin typeface="Cambria Math" panose="02040503050406030204" pitchFamily="18" charset="0"/>
                        </a:rPr>
                        <m:t>𝑡</m:t>
                      </m:r>
                      <m:r>
                        <a:rPr lang="en-US" sz="2800">
                          <a:latin typeface="Cambria Math" panose="02040503050406030204" pitchFamily="18" charset="0"/>
                        </a:rPr>
                        <m:t>)=10</m:t>
                      </m:r>
                      <m:r>
                        <m:rPr>
                          <m:sty m:val="p"/>
                        </m:rPr>
                        <a:rPr lang="en-US" sz="2800">
                          <a:latin typeface="Cambria Math" panose="02040503050406030204" pitchFamily="18" charset="0"/>
                        </a:rPr>
                        <m:t>cos</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𝑐</m:t>
                              </m:r>
                            </m:sub>
                          </m:sSub>
                          <m:r>
                            <a:rPr lang="en-US" sz="2800" i="1">
                              <a:latin typeface="Cambria Math" panose="02040503050406030204" pitchFamily="18" charset="0"/>
                            </a:rPr>
                            <m:t>𝑡</m:t>
                          </m:r>
                          <m:r>
                            <a:rPr lang="en-US" sz="2800">
                              <a:latin typeface="Cambria Math" panose="02040503050406030204" pitchFamily="18" charset="0"/>
                            </a:rPr>
                            <m:t>+5</m:t>
                          </m:r>
                          <m:r>
                            <m:rPr>
                              <m:sty m:val="p"/>
                            </m:rPr>
                            <a:rPr lang="en-US" sz="2800">
                              <a:latin typeface="Cambria Math" panose="02040503050406030204" pitchFamily="18" charset="0"/>
                            </a:rPr>
                            <m:t>sin</m:t>
                          </m:r>
                          <m:r>
                            <a:rPr lang="en-US" sz="2800">
                              <a:latin typeface="Cambria Math" panose="02040503050406030204" pitchFamily="18" charset="0"/>
                            </a:rPr>
                            <m:t>3000</m:t>
                          </m:r>
                          <m:r>
                            <a:rPr lang="en-US" sz="2800" i="1">
                              <a:latin typeface="Cambria Math" panose="02040503050406030204" pitchFamily="18" charset="0"/>
                            </a:rPr>
                            <m:t>𝑡</m:t>
                          </m:r>
                          <m:r>
                            <a:rPr lang="en-US" sz="2800">
                              <a:latin typeface="Cambria Math" panose="02040503050406030204" pitchFamily="18" charset="0"/>
                            </a:rPr>
                            <m:t>+10</m:t>
                          </m:r>
                          <m:r>
                            <m:rPr>
                              <m:sty m:val="p"/>
                            </m:rPr>
                            <a:rPr lang="en-US" sz="2800">
                              <a:latin typeface="Cambria Math" panose="02040503050406030204" pitchFamily="18" charset="0"/>
                            </a:rPr>
                            <m:t>sin</m:t>
                          </m:r>
                          <m:r>
                            <a:rPr lang="en-US" sz="2800">
                              <a:latin typeface="Cambria Math" panose="02040503050406030204" pitchFamily="18" charset="0"/>
                            </a:rPr>
                            <m:t>2000</m:t>
                          </m:r>
                          <m:r>
                            <a:rPr lang="en-US" sz="2800" i="1">
                              <a:latin typeface="Cambria Math" panose="02040503050406030204" pitchFamily="18" charset="0"/>
                            </a:rPr>
                            <m:t>𝜋</m:t>
                          </m:r>
                          <m:r>
                            <a:rPr lang="en-US" sz="2800" i="1">
                              <a:latin typeface="Cambria Math" panose="02040503050406030204" pitchFamily="18" charset="0"/>
                            </a:rPr>
                            <m:t>𝑡</m:t>
                          </m:r>
                        </m:e>
                      </m:d>
                    </m:oMath>
                  </m:oMathPara>
                </a14:m>
                <a:endParaRPr lang="en-US" sz="2800" dirty="0" smtClean="0"/>
              </a:p>
              <a:p>
                <a:pPr marL="0" indent="0">
                  <a:buNone/>
                </a:pPr>
                <a:endParaRPr lang="en-US" sz="2800" dirty="0" smtClean="0"/>
              </a:p>
              <a:p>
                <a:pPr marL="571500" indent="-571500">
                  <a:buFont typeface="+mj-lt"/>
                  <a:buAutoNum type="romanLcPeriod"/>
                </a:pPr>
                <a:r>
                  <a:rPr lang="en-US" sz="2800" dirty="0" smtClean="0"/>
                  <a:t>Find the power of the modulated signal</a:t>
                </a:r>
              </a:p>
              <a:p>
                <a:pPr marL="571500" indent="-571500">
                  <a:buFont typeface="+mj-lt"/>
                  <a:buAutoNum type="romanLcPeriod"/>
                </a:pPr>
                <a:r>
                  <a:rPr lang="en-US" sz="2800" dirty="0" smtClean="0"/>
                  <a:t>Find frequency deviation </a:t>
                </a:r>
                <a14:m>
                  <m:oMath xmlns:m="http://schemas.openxmlformats.org/officeDocument/2006/math">
                    <m:r>
                      <a:rPr lang="en-US" sz="2800" i="1">
                        <a:latin typeface="Cambria Math" panose="02040503050406030204" pitchFamily="18" charset="0"/>
                      </a:rPr>
                      <m:t>𝛥</m:t>
                    </m:r>
                    <m:r>
                      <a:rPr lang="en-US" sz="2800" i="1">
                        <a:latin typeface="Cambria Math" panose="02040503050406030204" pitchFamily="18" charset="0"/>
                      </a:rPr>
                      <m:t>𝑓</m:t>
                    </m:r>
                  </m:oMath>
                </a14:m>
                <a:endParaRPr lang="en-US" sz="2800" dirty="0"/>
              </a:p>
              <a:p>
                <a:pPr marL="571500" indent="-571500">
                  <a:buFont typeface="+mj-lt"/>
                  <a:buAutoNum type="romanLcPeriod"/>
                </a:pPr>
                <a:r>
                  <a:rPr lang="en-US" sz="2800" dirty="0" smtClean="0"/>
                  <a:t>Find the deviation ratio </a:t>
                </a:r>
                <a14:m>
                  <m:oMath xmlns:m="http://schemas.openxmlformats.org/officeDocument/2006/math">
                    <m:r>
                      <a:rPr lang="en-US" sz="2800" i="1">
                        <a:latin typeface="Cambria Math" panose="02040503050406030204" pitchFamily="18" charset="0"/>
                      </a:rPr>
                      <m:t>𝛽</m:t>
                    </m:r>
                  </m:oMath>
                </a14:m>
                <a:endParaRPr lang="en-US" sz="2800" dirty="0" smtClean="0"/>
              </a:p>
              <a:p>
                <a:pPr marL="571500" indent="-571500">
                  <a:buFont typeface="+mj-lt"/>
                  <a:buAutoNum type="romanLcPeriod"/>
                </a:pPr>
                <a:endParaRPr lang="en-US" sz="2800" dirty="0"/>
              </a:p>
              <a:p>
                <a:pPr marL="571500" indent="-571500">
                  <a:buFont typeface="+mj-lt"/>
                  <a:buAutoNum type="romanLcPeriod"/>
                </a:pPr>
                <a:r>
                  <a:rPr lang="en-US" sz="2800" dirty="0" smtClean="0"/>
                  <a:t>Find the phase deviation </a:t>
                </a:r>
                <a14:m>
                  <m:oMath xmlns:m="http://schemas.openxmlformats.org/officeDocument/2006/math">
                    <m:r>
                      <a:rPr lang="en-US" sz="2800" i="1">
                        <a:latin typeface="Cambria Math" panose="02040503050406030204" pitchFamily="18" charset="0"/>
                      </a:rPr>
                      <m:t>𝛥𝜙</m:t>
                    </m:r>
                  </m:oMath>
                </a14:m>
                <a:endParaRPr lang="en-US" sz="2800" dirty="0"/>
              </a:p>
              <a:p>
                <a:pPr marL="571500" indent="-571500">
                  <a:buFont typeface="+mj-lt"/>
                  <a:buAutoNum type="romanLcPeriod"/>
                </a:pPr>
                <a:r>
                  <a:rPr lang="en-US" sz="2800" dirty="0" smtClean="0"/>
                  <a:t>Estimate the bandwidth of </a:t>
                </a:r>
                <a14:m>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m:t>
                        </m:r>
                      </m:e>
                      <m:sub>
                        <m:r>
                          <a:rPr lang="en-US" sz="2800" i="1">
                            <a:latin typeface="Cambria Math" panose="02040503050406030204" pitchFamily="18" charset="0"/>
                          </a:rPr>
                          <m:t>𝐸𝑀</m:t>
                        </m:r>
                      </m:sub>
                    </m:sSub>
                    <m:r>
                      <a:rPr lang="en-US" sz="2800">
                        <a:latin typeface="Cambria Math" panose="02040503050406030204" pitchFamily="18" charset="0"/>
                      </a:rPr>
                      <m:t>(</m:t>
                    </m:r>
                    <m:r>
                      <a:rPr lang="en-US" sz="2800" i="1">
                        <a:latin typeface="Cambria Math" panose="02040503050406030204" pitchFamily="18" charset="0"/>
                      </a:rPr>
                      <m:t>𝑡</m:t>
                    </m:r>
                    <m:r>
                      <a:rPr lang="en-US" sz="2800" b="0" i="1" smtClean="0">
                        <a:latin typeface="Cambria Math" panose="02040503050406030204" pitchFamily="18" charset="0"/>
                      </a:rPr>
                      <m:t>)</m:t>
                    </m:r>
                  </m:oMath>
                </a14:m>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219200"/>
                <a:ext cx="8382000" cy="4906963"/>
              </a:xfrm>
              <a:blipFill>
                <a:blip r:embed="rId3"/>
                <a:stretch>
                  <a:fillRect l="-1309" t="-1242" r="-1091" b="-4596"/>
                </a:stretch>
              </a:blipFill>
            </p:spPr>
            <p:txBody>
              <a:bodyPr/>
              <a:lstStyle/>
              <a:p>
                <a:r>
                  <a:rPr lang="en-US">
                    <a:noFill/>
                  </a:rPr>
                  <a:t> </a:t>
                </a:r>
              </a:p>
            </p:txBody>
          </p:sp>
        </mc:Fallback>
      </mc:AlternateContent>
      <p:sp>
        <p:nvSpPr>
          <p:cNvPr id="4" name="TextBox 3"/>
          <p:cNvSpPr txBox="1"/>
          <p:nvPr/>
        </p:nvSpPr>
        <p:spPr>
          <a:xfrm>
            <a:off x="2514599" y="2732497"/>
            <a:ext cx="6028253" cy="369332"/>
          </a:xfrm>
          <a:prstGeom prst="rect">
            <a:avLst/>
          </a:prstGeom>
          <a:noFill/>
        </p:spPr>
        <p:txBody>
          <a:bodyPr wrap="none" rtlCol="0">
            <a:spAutoFit/>
          </a:bodyPr>
          <a:lstStyle/>
          <a:p>
            <a:r>
              <a:rPr lang="en-US" dirty="0" smtClean="0">
                <a:solidFill>
                  <a:srgbClr val="FF0000"/>
                </a:solidFill>
              </a:rPr>
              <a:t>Note: The bandwidth is 1000 Hz, the highest freq. in m(t)</a:t>
            </a:r>
            <a:endParaRPr lang="en-US" dirty="0">
              <a:solidFill>
                <a:srgbClr val="FF0000"/>
              </a:solidFill>
            </a:endParaRPr>
          </a:p>
        </p:txBody>
      </p:sp>
      <p:sp>
        <p:nvSpPr>
          <p:cNvPr id="5" name="TextBox 4"/>
          <p:cNvSpPr txBox="1"/>
          <p:nvPr/>
        </p:nvSpPr>
        <p:spPr>
          <a:xfrm>
            <a:off x="5348091" y="3774732"/>
            <a:ext cx="3768980" cy="369332"/>
          </a:xfrm>
          <a:prstGeom prst="rect">
            <a:avLst/>
          </a:prstGeom>
          <a:noFill/>
        </p:spPr>
        <p:txBody>
          <a:bodyPr wrap="none" rtlCol="0">
            <a:spAutoFit/>
          </a:bodyPr>
          <a:lstStyle/>
          <a:p>
            <a:r>
              <a:rPr lang="en-US" dirty="0" smtClean="0">
                <a:sym typeface="Wingdings" panose="05000000000000000000" pitchFamily="2" charset="2"/>
              </a:rPr>
              <a:t></a:t>
            </a:r>
            <a:r>
              <a:rPr lang="en-US" dirty="0" smtClean="0"/>
              <a:t>Find the instantaneous freq. first</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5391872" y="4046391"/>
                <a:ext cx="3510063" cy="491288"/>
              </a:xfrm>
              <a:prstGeom prst="rect">
                <a:avLst/>
              </a:prstGeom>
              <a:noFill/>
            </p:spPr>
            <p:txBody>
              <a:bodyPr wrap="none" rtlCol="0">
                <a:spAutoFit/>
              </a:bodyPr>
              <a:lstStyle/>
              <a:p>
                <a:r>
                  <a:rPr lang="en-US" dirty="0" smtClean="0">
                    <a:solidFill>
                      <a:srgbClr val="FF0000"/>
                    </a:solidFill>
                  </a:rPr>
                  <a:t>By differentiation </a:t>
                </a:r>
                <a:r>
                  <a:rPr lang="en-US" dirty="0" smtClean="0">
                    <a:solidFill>
                      <a:srgbClr val="FF0000"/>
                    </a:solidFill>
                    <a:sym typeface="Wingdings" panose="05000000000000000000" pitchFamily="2" charset="2"/>
                  </a:rPr>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𝜔</m:t>
                        </m:r>
                      </m:e>
                      <m:sub>
                        <m:r>
                          <a:rPr lang="en-US" i="1">
                            <a:solidFill>
                              <a:srgbClr val="FF0000"/>
                            </a:solidFill>
                            <a:latin typeface="Cambria Math" panose="02040503050406030204" pitchFamily="18" charset="0"/>
                          </a:rPr>
                          <m:t>𝑖</m:t>
                        </m:r>
                      </m:sub>
                    </m:sSub>
                    <m:r>
                      <a:rPr lang="en-US">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𝑑</m:t>
                        </m:r>
                      </m:num>
                      <m:den>
                        <m:r>
                          <a:rPr lang="en-US" i="1">
                            <a:solidFill>
                              <a:srgbClr val="FF0000"/>
                            </a:solidFill>
                            <a:latin typeface="Cambria Math" panose="02040503050406030204" pitchFamily="18" charset="0"/>
                          </a:rPr>
                          <m:t>𝑑𝑡</m:t>
                        </m:r>
                      </m:den>
                    </m:f>
                    <m:r>
                      <a:rPr lang="en-US" i="1">
                        <a:solidFill>
                          <a:srgbClr val="FF0000"/>
                        </a:solidFill>
                        <a:latin typeface="Cambria Math" panose="02040503050406030204" pitchFamily="18" charset="0"/>
                      </a:rPr>
                      <m:t>𝜃</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oMath>
                </a14:m>
                <a:r>
                  <a:rPr lang="en-US" dirty="0" smtClean="0">
                    <a:solidFill>
                      <a:srgbClr val="FF0000"/>
                    </a:solidFill>
                    <a:sym typeface="Wingdings" panose="05000000000000000000" pitchFamily="2" charset="2"/>
                  </a:rPr>
                  <a:t> </a:t>
                </a:r>
                <a:endParaRPr lang="en-US" dirty="0">
                  <a:solidFill>
                    <a:srgbClr val="FF0000"/>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5391872" y="4046391"/>
                <a:ext cx="3510063" cy="491288"/>
              </a:xfrm>
              <a:prstGeom prst="rect">
                <a:avLst/>
              </a:prstGeom>
              <a:blipFill>
                <a:blip r:embed="rId4"/>
                <a:stretch>
                  <a:fillRect l="-1389" b="-7500"/>
                </a:stretch>
              </a:blipFill>
            </p:spPr>
            <p:txBody>
              <a:bodyPr/>
              <a:lstStyle/>
              <a:p>
                <a:r>
                  <a:rPr lang="en-US">
                    <a:noFill/>
                  </a:rPr>
                  <a:t> </a:t>
                </a:r>
              </a:p>
            </p:txBody>
          </p:sp>
        </mc:Fallback>
      </mc:AlternateContent>
      <p:sp>
        <p:nvSpPr>
          <p:cNvPr id="7" name="TextBox 6"/>
          <p:cNvSpPr txBox="1"/>
          <p:nvPr/>
        </p:nvSpPr>
        <p:spPr>
          <a:xfrm>
            <a:off x="914400" y="4567680"/>
            <a:ext cx="5027338" cy="369332"/>
          </a:xfrm>
          <a:prstGeom prst="rect">
            <a:avLst/>
          </a:prstGeom>
          <a:noFill/>
        </p:spPr>
        <p:txBody>
          <a:bodyPr wrap="none" rtlCol="0">
            <a:spAutoFit/>
          </a:bodyPr>
          <a:lstStyle/>
          <a:p>
            <a:r>
              <a:rPr lang="en-US" dirty="0" smtClean="0">
                <a:solidFill>
                  <a:srgbClr val="FF0000"/>
                </a:solidFill>
              </a:rPr>
              <a:t>Find max carrier deviation </a:t>
            </a:r>
            <a:r>
              <a:rPr lang="en-US" dirty="0" smtClean="0">
                <a:solidFill>
                  <a:srgbClr val="FF0000"/>
                </a:solidFill>
                <a:sym typeface="Wingdings" panose="05000000000000000000" pitchFamily="2" charset="2"/>
              </a:rPr>
              <a:t> get freq. deviation</a:t>
            </a:r>
            <a:endParaRPr lang="en-US" dirty="0">
              <a:solidFill>
                <a:srgbClr val="FF0000"/>
              </a:solidFill>
            </a:endParaRPr>
          </a:p>
        </p:txBody>
      </p:sp>
      <mc:AlternateContent xmlns:mc="http://schemas.openxmlformats.org/markup-compatibility/2006">
        <mc:Choice xmlns:a14="http://schemas.microsoft.com/office/drawing/2010/main" Requires="a14">
          <p:sp>
            <p:nvSpPr>
              <p:cNvPr id="8" name="TextBox 7"/>
              <p:cNvSpPr txBox="1"/>
              <p:nvPr/>
            </p:nvSpPr>
            <p:spPr>
              <a:xfrm>
                <a:off x="5528725" y="5288029"/>
                <a:ext cx="1948162" cy="369332"/>
              </a:xfrm>
              <a:prstGeom prst="rect">
                <a:avLst/>
              </a:prstGeom>
              <a:noFill/>
            </p:spPr>
            <p:txBody>
              <a:bodyPr wrap="none" rtlCol="0">
                <a:spAutoFit/>
              </a:bodyPr>
              <a:lstStyle/>
              <a:p>
                <a:r>
                  <a:rPr lang="en-US" dirty="0" smtClean="0">
                    <a:sym typeface="Wingdings" panose="05000000000000000000" pitchFamily="2" charset="2"/>
                  </a:rPr>
                  <a:t> </a:t>
                </a:r>
                <a:r>
                  <a:rPr lang="en-US" dirty="0" smtClean="0"/>
                  <a:t>We need </a:t>
                </a:r>
                <a14:m>
                  <m:oMath xmlns:m="http://schemas.openxmlformats.org/officeDocument/2006/math">
                    <m:r>
                      <a:rPr lang="en-US" i="1">
                        <a:solidFill>
                          <a:srgbClr val="FF0000"/>
                        </a:solidFill>
                        <a:latin typeface="Cambria Math" panose="02040503050406030204" pitchFamily="18" charset="0"/>
                      </a:rPr>
                      <m:t>𝜃</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oMath>
                </a14:m>
                <a:r>
                  <a:rPr lang="en-US" dirty="0" smtClean="0"/>
                  <a:t> </a:t>
                </a:r>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5528725" y="5288029"/>
                <a:ext cx="1948162" cy="369332"/>
              </a:xfrm>
              <a:prstGeom prst="rect">
                <a:avLst/>
              </a:prstGeom>
              <a:blipFill>
                <a:blip r:embed="rId5"/>
                <a:stretch>
                  <a:fillRect l="-2813" t="-8197" b="-24590"/>
                </a:stretch>
              </a:blipFill>
            </p:spPr>
            <p:txBody>
              <a:bodyPr/>
              <a:lstStyle/>
              <a:p>
                <a:r>
                  <a:rPr lang="en-US">
                    <a:noFill/>
                  </a:rPr>
                  <a:t> </a:t>
                </a:r>
              </a:p>
            </p:txBody>
          </p:sp>
        </mc:Fallback>
      </mc:AlternateContent>
      <p:sp>
        <p:nvSpPr>
          <p:cNvPr id="9" name="TextBox 8"/>
          <p:cNvSpPr txBox="1"/>
          <p:nvPr/>
        </p:nvSpPr>
        <p:spPr>
          <a:xfrm>
            <a:off x="6184620" y="6126163"/>
            <a:ext cx="2214709" cy="369332"/>
          </a:xfrm>
          <a:prstGeom prst="rect">
            <a:avLst/>
          </a:prstGeom>
          <a:noFill/>
        </p:spPr>
        <p:txBody>
          <a:bodyPr wrap="none" rtlCol="0">
            <a:spAutoFit/>
          </a:bodyPr>
          <a:lstStyle/>
          <a:p>
            <a:r>
              <a:rPr lang="en-US" dirty="0" smtClean="0">
                <a:solidFill>
                  <a:srgbClr val="FF0000"/>
                </a:solidFill>
                <a:sym typeface="Wingdings" panose="05000000000000000000" pitchFamily="2" charset="2"/>
              </a:rPr>
              <a:t> </a:t>
            </a:r>
            <a:r>
              <a:rPr lang="en-US" dirty="0" smtClean="0">
                <a:solidFill>
                  <a:srgbClr val="FF0000"/>
                </a:solidFill>
              </a:rPr>
              <a:t>Carson’s formula</a:t>
            </a:r>
            <a:endParaRPr lang="en-US" dirty="0">
              <a:solidFill>
                <a:srgbClr val="FF0000"/>
              </a:solidFill>
            </a:endParaRPr>
          </a:p>
        </p:txBody>
      </p:sp>
    </p:spTree>
    <p:extLst>
      <p:ext uri="{BB962C8B-B14F-4D97-AF65-F5344CB8AC3E}">
        <p14:creationId xmlns:p14="http://schemas.microsoft.com/office/powerpoint/2010/main" val="285785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Find the bandwidth of a single tone modulated FM signal described by </a:t>
                </a:r>
                <a14:m>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)=10</m:t>
                    </m:r>
                    <m:r>
                      <m:rPr>
                        <m:sty m:val="p"/>
                      </m:rPr>
                      <a:rPr lang="en-US">
                        <a:latin typeface="Cambria Math" panose="02040503050406030204" pitchFamily="18" charset="0"/>
                      </a:rPr>
                      <m:t>cos</m:t>
                    </m:r>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a:latin typeface="Cambria Math" panose="02040503050406030204" pitchFamily="18" charset="0"/>
                              </a:rPr>
                              <m:t>2</m:t>
                            </m:r>
                            <m:r>
                              <a:rPr lang="en-US" i="1">
                                <a:latin typeface="Cambria Math" panose="02040503050406030204" pitchFamily="18" charset="0"/>
                              </a:rPr>
                              <m:t>𝜋</m:t>
                            </m:r>
                            <m:sSup>
                              <m:sSupPr>
                                <m:ctrlPr>
                                  <a:rPr lang="en-US" i="1">
                                    <a:latin typeface="Cambria Math" panose="02040503050406030204" pitchFamily="18" charset="0"/>
                                  </a:rPr>
                                </m:ctrlPr>
                              </m:sSupPr>
                              <m:e>
                                <m:r>
                                  <a:rPr lang="en-US">
                                    <a:latin typeface="Cambria Math" panose="02040503050406030204" pitchFamily="18" charset="0"/>
                                  </a:rPr>
                                  <m:t>10</m:t>
                                </m:r>
                              </m:e>
                              <m:sup>
                                <m:r>
                                  <a:rPr lang="en-US">
                                    <a:latin typeface="Cambria Math" panose="02040503050406030204" pitchFamily="18" charset="0"/>
                                  </a:rPr>
                                  <m:t>8</m:t>
                                </m:r>
                              </m:sup>
                            </m:sSup>
                            <m:r>
                              <a:rPr lang="en-US" i="1">
                                <a:latin typeface="Cambria Math" panose="02040503050406030204" pitchFamily="18" charset="0"/>
                              </a:rPr>
                              <m:t>𝑡</m:t>
                            </m:r>
                            <m:r>
                              <a:rPr lang="en-US">
                                <a:latin typeface="Cambria Math" panose="02040503050406030204" pitchFamily="18" charset="0"/>
                              </a:rPr>
                              <m:t>+6</m:t>
                            </m:r>
                            <m:r>
                              <m:rPr>
                                <m:sty m:val="p"/>
                              </m:rPr>
                              <a:rPr lang="en-US">
                                <a:latin typeface="Cambria Math" panose="02040503050406030204" pitchFamily="18" charset="0"/>
                              </a:rPr>
                              <m:t>sin</m:t>
                            </m:r>
                            <m:r>
                              <a:rPr lang="en-US">
                                <a:latin typeface="Cambria Math" panose="02040503050406030204" pitchFamily="18" charset="0"/>
                              </a:rPr>
                              <m:t>(2</m:t>
                            </m:r>
                            <m:r>
                              <a:rPr lang="en-US" i="1">
                                <a:latin typeface="Cambria Math" panose="02040503050406030204" pitchFamily="18" charset="0"/>
                              </a:rPr>
                              <m:t>𝜋</m:t>
                            </m:r>
                            <m:sSup>
                              <m:sSupPr>
                                <m:ctrlPr>
                                  <a:rPr lang="en-US" i="1">
                                    <a:latin typeface="Cambria Math" panose="02040503050406030204" pitchFamily="18" charset="0"/>
                                  </a:rPr>
                                </m:ctrlPr>
                              </m:sSupPr>
                              <m:e>
                                <m:r>
                                  <a:rPr lang="en-US">
                                    <a:latin typeface="Cambria Math" panose="02040503050406030204" pitchFamily="18" charset="0"/>
                                  </a:rPr>
                                  <m:t>10</m:t>
                                </m:r>
                              </m:e>
                              <m:sup>
                                <m:r>
                                  <a:rPr lang="en-US">
                                    <a:latin typeface="Cambria Math" panose="02040503050406030204" pitchFamily="18" charset="0"/>
                                  </a:rPr>
                                  <m:t>3</m:t>
                                </m:r>
                              </m:sup>
                            </m:sSup>
                            <m:r>
                              <a:rPr lang="en-US" i="1">
                                <a:latin typeface="Cambria Math" panose="02040503050406030204" pitchFamily="18" charset="0"/>
                              </a:rPr>
                              <m:t>𝑡</m:t>
                            </m:r>
                          </m:e>
                        </m:d>
                      </m:e>
                    </m:d>
                  </m:oMath>
                </a14:m>
                <a:endParaRPr lang="en-US" dirty="0"/>
              </a:p>
              <a:p>
                <a:endParaRPr lang="en-US" dirty="0" smtClean="0"/>
              </a:p>
              <a:p>
                <a:r>
                  <a:rPr lang="en-US" dirty="0" smtClean="0"/>
                  <a:t>Solution</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75083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Angle modulators</a:t>
            </a:r>
            <a:endParaRPr lang="en-US" dirty="0"/>
          </a:p>
        </p:txBody>
      </p:sp>
      <p:sp>
        <p:nvSpPr>
          <p:cNvPr id="3" name="Content Placeholder 2"/>
          <p:cNvSpPr>
            <a:spLocks noGrp="1"/>
          </p:cNvSpPr>
          <p:nvPr>
            <p:ph idx="1"/>
          </p:nvPr>
        </p:nvSpPr>
        <p:spPr>
          <a:xfrm>
            <a:off x="457200" y="1219200"/>
            <a:ext cx="8229600" cy="4906963"/>
          </a:xfrm>
        </p:spPr>
        <p:txBody>
          <a:bodyPr>
            <a:noAutofit/>
          </a:bodyPr>
          <a:lstStyle/>
          <a:p>
            <a:r>
              <a:rPr lang="en-US" sz="2400" dirty="0" smtClean="0"/>
              <a:t>One method </a:t>
            </a:r>
            <a:r>
              <a:rPr lang="en-US" sz="2400" dirty="0"/>
              <a:t>for generating an FM signal directly is to design an oscillator whose </a:t>
            </a:r>
            <a:r>
              <a:rPr lang="en-US" sz="2400" dirty="0" smtClean="0"/>
              <a:t>frequency changes </a:t>
            </a:r>
            <a:r>
              <a:rPr lang="en-US" sz="2400" dirty="0"/>
              <a:t>with the input voltage</a:t>
            </a:r>
            <a:r>
              <a:rPr lang="en-US" sz="2400" dirty="0" smtClean="0"/>
              <a:t>.</a:t>
            </a:r>
          </a:p>
          <a:p>
            <a:r>
              <a:rPr lang="en-US" sz="2400" dirty="0" smtClean="0"/>
              <a:t>When </a:t>
            </a:r>
            <a:r>
              <a:rPr lang="en-US" sz="2400" dirty="0"/>
              <a:t>the input voltage is zero, the oscillator generates a sinusoid with frequency </a:t>
            </a:r>
            <a:r>
              <a:rPr lang="en-US" sz="2400" i="1" dirty="0"/>
              <a:t>fc</a:t>
            </a:r>
            <a:r>
              <a:rPr lang="en-US" sz="2400" dirty="0"/>
              <a:t>, and when the input voltage changes, this frequency</a:t>
            </a:r>
            <a:br>
              <a:rPr lang="en-US" sz="2400" dirty="0"/>
            </a:br>
            <a:r>
              <a:rPr lang="en-US" sz="2400" dirty="0"/>
              <a:t>changes accordingly</a:t>
            </a:r>
            <a:r>
              <a:rPr lang="en-US" sz="2400" dirty="0" smtClean="0"/>
              <a:t>.</a:t>
            </a:r>
          </a:p>
          <a:p>
            <a:r>
              <a:rPr lang="en-US" sz="2400" dirty="0"/>
              <a:t>There are two approaches to designing such an oscillator, </a:t>
            </a:r>
            <a:r>
              <a:rPr lang="en-US" sz="2400" dirty="0" smtClean="0"/>
              <a:t>usually called </a:t>
            </a:r>
            <a:r>
              <a:rPr lang="en-US" sz="2400" dirty="0"/>
              <a:t>a VCO or </a:t>
            </a:r>
            <a:r>
              <a:rPr lang="en-US" sz="2400" i="1" dirty="0"/>
              <a:t>voltage-controlled oscillator</a:t>
            </a:r>
            <a:r>
              <a:rPr lang="en-US" sz="2400" dirty="0"/>
              <a:t>. One approach is to use a </a:t>
            </a:r>
            <a:r>
              <a:rPr lang="en-US" sz="2400" b="1" i="1" dirty="0" err="1"/>
              <a:t>varactor</a:t>
            </a:r>
            <a:r>
              <a:rPr lang="en-US" sz="2400" b="1" i="1" dirty="0"/>
              <a:t> </a:t>
            </a:r>
            <a:r>
              <a:rPr lang="en-US" sz="2400" b="1" i="1" dirty="0" smtClean="0"/>
              <a:t>diode </a:t>
            </a:r>
            <a:r>
              <a:rPr lang="en-US" sz="2400" i="1" dirty="0" smtClean="0"/>
              <a:t>and reactance tube. </a:t>
            </a:r>
          </a:p>
          <a:p>
            <a:r>
              <a:rPr lang="en-US" sz="2400" dirty="0" smtClean="0"/>
              <a:t>Others include indirect method which makes used of NB-FM signal</a:t>
            </a:r>
            <a:r>
              <a:rPr lang="en-US" sz="2400" dirty="0"/>
              <a:t/>
            </a:r>
            <a:br>
              <a:rPr lang="en-US" sz="2400" dirty="0"/>
            </a:br>
            <a:r>
              <a:rPr lang="en-US" sz="2400" dirty="0"/>
              <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7520363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88</a:t>
            </a:fld>
            <a:endParaRPr lang="en-US" dirty="0">
              <a:solidFill>
                <a:prstClr val="black"/>
              </a:solidFill>
            </a:endParaRPr>
          </a:p>
        </p:txBody>
      </p:sp>
      <p:sp>
        <p:nvSpPr>
          <p:cNvPr id="3" name="Title 2"/>
          <p:cNvSpPr>
            <a:spLocks noGrp="1"/>
          </p:cNvSpPr>
          <p:nvPr>
            <p:ph type="title"/>
          </p:nvPr>
        </p:nvSpPr>
        <p:spPr/>
        <p:txBody>
          <a:bodyPr/>
          <a:lstStyle/>
          <a:p>
            <a:r>
              <a:rPr lang="en-US" dirty="0" smtClean="0"/>
              <a:t>FM Generation cont’d</a:t>
            </a:r>
            <a:endParaRPr lang="en-GB" dirty="0"/>
          </a:p>
        </p:txBody>
      </p:sp>
      <p:sp>
        <p:nvSpPr>
          <p:cNvPr id="4" name="Content Placeholder 3"/>
          <p:cNvSpPr>
            <a:spLocks noGrp="1"/>
          </p:cNvSpPr>
          <p:nvPr>
            <p:ph idx="1"/>
          </p:nvPr>
        </p:nvSpPr>
        <p:spPr>
          <a:xfrm>
            <a:off x="371061" y="1378226"/>
            <a:ext cx="8315739" cy="811590"/>
          </a:xfrm>
        </p:spPr>
        <p:txBody>
          <a:bodyPr/>
          <a:lstStyle/>
          <a:p>
            <a:r>
              <a:rPr lang="en-US" dirty="0" smtClean="0"/>
              <a:t>Voltage-Controlled Oscillator</a:t>
            </a:r>
            <a:endParaRPr lang="en-GB" dirty="0"/>
          </a:p>
        </p:txBody>
      </p:sp>
      <p:pic>
        <p:nvPicPr>
          <p:cNvPr id="5" name="Picture 4"/>
          <p:cNvPicPr>
            <a:picLocks noChangeAspect="1"/>
          </p:cNvPicPr>
          <p:nvPr/>
        </p:nvPicPr>
        <p:blipFill>
          <a:blip r:embed="rId2"/>
          <a:stretch>
            <a:fillRect/>
          </a:stretch>
        </p:blipFill>
        <p:spPr>
          <a:xfrm>
            <a:off x="19050" y="2189816"/>
            <a:ext cx="9124950" cy="3810000"/>
          </a:xfrm>
          <a:prstGeom prst="rect">
            <a:avLst/>
          </a:prstGeom>
        </p:spPr>
      </p:pic>
      <p:sp>
        <p:nvSpPr>
          <p:cNvPr id="6" name="Rectangle 5"/>
          <p:cNvSpPr/>
          <p:nvPr/>
        </p:nvSpPr>
        <p:spPr>
          <a:xfrm>
            <a:off x="0" y="5340096"/>
            <a:ext cx="535653" cy="768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47611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dirty="0" err="1" smtClean="0"/>
              <a:t>Varactor</a:t>
            </a:r>
            <a:r>
              <a:rPr lang="en-US" dirty="0" smtClean="0"/>
              <a:t> diode VCO</a:t>
            </a:r>
            <a:endParaRPr lang="en-US" dirty="0"/>
          </a:p>
        </p:txBody>
      </p:sp>
      <p:sp>
        <p:nvSpPr>
          <p:cNvPr id="3" name="Content Placeholder 2"/>
          <p:cNvSpPr>
            <a:spLocks noGrp="1"/>
          </p:cNvSpPr>
          <p:nvPr>
            <p:ph idx="1"/>
          </p:nvPr>
        </p:nvSpPr>
        <p:spPr>
          <a:xfrm>
            <a:off x="457200" y="914400"/>
            <a:ext cx="8229600" cy="5211763"/>
          </a:xfrm>
        </p:spPr>
        <p:txBody>
          <a:bodyPr/>
          <a:lstStyle/>
          <a:p>
            <a:r>
              <a:rPr lang="en-US" sz="2400" dirty="0"/>
              <a:t>A </a:t>
            </a:r>
            <a:r>
              <a:rPr lang="en-US" sz="2400" dirty="0" err="1"/>
              <a:t>varactor</a:t>
            </a:r>
            <a:r>
              <a:rPr lang="en-US" sz="2400" dirty="0"/>
              <a:t> diode is a capacitor whose capacitance changes with the applied </a:t>
            </a:r>
            <a:r>
              <a:rPr lang="en-US" sz="2400" dirty="0" smtClean="0"/>
              <a:t>voltage</a:t>
            </a:r>
          </a:p>
          <a:p>
            <a:r>
              <a:rPr lang="en-US" sz="2400" dirty="0"/>
              <a:t>I</a:t>
            </a:r>
            <a:r>
              <a:rPr lang="en-US" sz="2400" dirty="0" smtClean="0"/>
              <a:t>f </a:t>
            </a:r>
            <a:r>
              <a:rPr lang="en-US" sz="2400" dirty="0"/>
              <a:t>this capacitor is used in the tuned circuit of the </a:t>
            </a:r>
            <a:r>
              <a:rPr lang="en-US" sz="2400" i="1" dirty="0"/>
              <a:t>oscillator</a:t>
            </a:r>
            <a:r>
              <a:rPr lang="en-US" sz="2400" dirty="0"/>
              <a:t> and the </a:t>
            </a:r>
            <a:r>
              <a:rPr lang="en-US" sz="2400" dirty="0" smtClean="0"/>
              <a:t>message signal </a:t>
            </a:r>
            <a:r>
              <a:rPr lang="en-US" sz="2400" dirty="0"/>
              <a:t>is applied to it, the frequency of the tuned circuit, and the oscillator, will </a:t>
            </a:r>
            <a:r>
              <a:rPr lang="en-US" sz="2400" dirty="0" smtClean="0"/>
              <a:t>change in </a:t>
            </a:r>
            <a:r>
              <a:rPr lang="en-US" sz="2400" dirty="0"/>
              <a:t>accordance with the message signal</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stretch>
            <a:fillRect/>
          </a:stretch>
        </p:blipFill>
        <p:spPr>
          <a:xfrm>
            <a:off x="206673" y="3352800"/>
            <a:ext cx="8730654" cy="3248948"/>
          </a:xfrm>
          <a:prstGeom prst="rect">
            <a:avLst/>
          </a:prstGeom>
        </p:spPr>
      </p:pic>
      <p:sp>
        <p:nvSpPr>
          <p:cNvPr id="5" name="TextBox 4"/>
          <p:cNvSpPr txBox="1"/>
          <p:nvPr/>
        </p:nvSpPr>
        <p:spPr>
          <a:xfrm>
            <a:off x="7074088" y="3289448"/>
            <a:ext cx="1737976" cy="461665"/>
          </a:xfrm>
          <a:prstGeom prst="rect">
            <a:avLst/>
          </a:prstGeom>
          <a:noFill/>
        </p:spPr>
        <p:txBody>
          <a:bodyPr wrap="none" rtlCol="0">
            <a:spAutoFit/>
          </a:bodyPr>
          <a:lstStyle/>
          <a:p>
            <a:r>
              <a:rPr lang="en-US" sz="2400" b="1" dirty="0" smtClean="0">
                <a:solidFill>
                  <a:srgbClr val="FF0000"/>
                </a:solidFill>
              </a:rPr>
              <a:t>Simplified </a:t>
            </a:r>
            <a:endParaRPr lang="en-GB" sz="2400" b="1" dirty="0">
              <a:solidFill>
                <a:srgbClr val="FF0000"/>
              </a:solidFill>
            </a:endParaRPr>
          </a:p>
        </p:txBody>
      </p:sp>
    </p:spTree>
    <p:extLst>
      <p:ext uri="{BB962C8B-B14F-4D97-AF65-F5344CB8AC3E}">
        <p14:creationId xmlns:p14="http://schemas.microsoft.com/office/powerpoint/2010/main" val="114909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Modulation Fundamentals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78989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dirty="0" err="1" smtClean="0"/>
              <a:t>Varactor</a:t>
            </a:r>
            <a:r>
              <a:rPr lang="en-US" dirty="0" smtClean="0"/>
              <a:t> diode VCO</a:t>
            </a: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stretch>
            <a:fillRect/>
          </a:stretch>
        </p:blipFill>
        <p:spPr>
          <a:xfrm>
            <a:off x="206673" y="914400"/>
            <a:ext cx="8730654" cy="3248948"/>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457200" y="4343400"/>
                <a:ext cx="8229600" cy="183704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Let set the inductor value to Lo the capacitance of the </a:t>
                </a:r>
                <a:r>
                  <a:rPr lang="en-US" dirty="0" err="1" smtClean="0"/>
                  <a:t>varactor</a:t>
                </a:r>
                <a:r>
                  <a:rPr lang="en-US" dirty="0" smtClean="0"/>
                  <a:t> diode as</a:t>
                </a:r>
              </a:p>
              <a:p>
                <a:pPr marL="285750" indent="-285750" algn="ctr">
                  <a:buFont typeface="Arial" panose="020B0604020202020204" pitchFamily="34" charset="0"/>
                  <a:buChar char="•"/>
                </a:pPr>
                <a14:m>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𝐶</m:t>
                        </m:r>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m:t>
                            </m:r>
                          </m:sub>
                        </m:sSub>
                        <m:r>
                          <a:rPr lang="en-US" i="1">
                            <a:latin typeface="Cambria Math" panose="02040503050406030204" pitchFamily="18" charset="0"/>
                          </a:rPr>
                          <m:t>𝑚</m:t>
                        </m:r>
                        <m:r>
                          <a:rPr lang="en-US">
                            <a:latin typeface="Cambria Math" panose="02040503050406030204" pitchFamily="18" charset="0"/>
                          </a:rPr>
                          <m:t>(</m:t>
                        </m:r>
                        <m:r>
                          <a:rPr lang="en-US" i="1">
                            <a:latin typeface="Cambria Math" panose="02040503050406030204" pitchFamily="18" charset="0"/>
                          </a:rPr>
                          <m:t>𝑡</m:t>
                        </m:r>
                      </m:e>
                    </m:d>
                  </m:oMath>
                </a14:m>
                <a:r>
                  <a:rPr lang="en-US" dirty="0" smtClean="0"/>
                  <a:t> </a:t>
                </a:r>
                <a:endParaRPr lang="en-US" dirty="0" smtClean="0"/>
              </a:p>
              <a:p>
                <a:pPr marL="285750" indent="-285750">
                  <a:buFont typeface="Arial" panose="020B0604020202020204" pitchFamily="34" charset="0"/>
                  <a:buChar char="•"/>
                </a:pPr>
                <a:r>
                  <a:rPr lang="en-US" dirty="0" smtClean="0"/>
                  <a:t>Now, when m(t) = 0, the freq. of the tuned circuit is</a:t>
                </a:r>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r>
                            <a:rPr lang="en-US" i="1">
                              <a:latin typeface="Cambria Math" panose="02040503050406030204" pitchFamily="18" charset="0"/>
                            </a:rPr>
                            <m:t>𝜋</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𝑜</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m:t>
                                  </m:r>
                                </m:sub>
                              </m:sSub>
                            </m:e>
                          </m:rad>
                        </m:den>
                      </m:f>
                    </m:oMath>
                  </m:oMathPara>
                </a14:m>
                <a:endParaRPr lang="en-US" dirty="0" smtClean="0"/>
              </a:p>
              <a:p>
                <a:r>
                  <a:rPr lang="en-US" dirty="0" smtClean="0"/>
                  <a:t>In general for nonzero </a:t>
                </a:r>
                <a:r>
                  <a:rPr lang="en-US" i="1" dirty="0" smtClean="0"/>
                  <a:t>m(t)</a:t>
                </a:r>
                <a:endParaRPr lang="en-US" dirty="0" smtClean="0"/>
              </a:p>
            </p:txBody>
          </p:sp>
        </mc:Choice>
        <mc:Fallback>
          <p:sp>
            <p:nvSpPr>
              <p:cNvPr id="5" name="TextBox 4"/>
              <p:cNvSpPr txBox="1">
                <a:spLocks noRot="1" noChangeAspect="1" noMove="1" noResize="1" noEditPoints="1" noAdjustHandles="1" noChangeArrowheads="1" noChangeShapeType="1" noTextEdit="1"/>
              </p:cNvSpPr>
              <p:nvPr/>
            </p:nvSpPr>
            <p:spPr>
              <a:xfrm>
                <a:off x="457200" y="4343400"/>
                <a:ext cx="8229600" cy="1837041"/>
              </a:xfrm>
              <a:prstGeom prst="rect">
                <a:avLst/>
              </a:prstGeom>
              <a:blipFill>
                <a:blip r:embed="rId4"/>
                <a:stretch>
                  <a:fillRect l="-593" t="-8970" b="-4319"/>
                </a:stretch>
              </a:blipFill>
            </p:spPr>
            <p:txBody>
              <a:bodyPr/>
              <a:lstStyle/>
              <a:p>
                <a:r>
                  <a:rPr lang="en-US">
                    <a:noFill/>
                  </a:rPr>
                  <a:t> </a:t>
                </a:r>
              </a:p>
            </p:txBody>
          </p:sp>
        </mc:Fallback>
      </mc:AlternateContent>
    </p:spTree>
    <p:extLst>
      <p:ext uri="{BB962C8B-B14F-4D97-AF65-F5344CB8AC3E}">
        <p14:creationId xmlns:p14="http://schemas.microsoft.com/office/powerpoint/2010/main" val="29709331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prstClr val="black"/>
                </a:solidFill>
              </a:rPr>
              <a:pPr/>
              <a:t>91</a:t>
            </a:fld>
            <a:endParaRPr lang="en-US" dirty="0">
              <a:solidFill>
                <a:prstClr val="black"/>
              </a:solidFill>
            </a:endParaRPr>
          </a:p>
        </p:txBody>
      </p:sp>
      <p:sp>
        <p:nvSpPr>
          <p:cNvPr id="3" name="Title 2"/>
          <p:cNvSpPr>
            <a:spLocks noGrp="1"/>
          </p:cNvSpPr>
          <p:nvPr>
            <p:ph type="title"/>
          </p:nvPr>
        </p:nvSpPr>
        <p:spPr/>
        <p:txBody>
          <a:bodyPr/>
          <a:lstStyle/>
          <a:p>
            <a:r>
              <a:rPr lang="en-US" dirty="0" smtClean="0"/>
              <a:t>Indirect Armstrong transmitter</a:t>
            </a:r>
            <a:endParaRPr lang="en-GB" dirty="0"/>
          </a:p>
        </p:txBody>
      </p:sp>
      <p:sp>
        <p:nvSpPr>
          <p:cNvPr id="4" name="Content Placeholder 3"/>
          <p:cNvSpPr>
            <a:spLocks noGrp="1"/>
          </p:cNvSpPr>
          <p:nvPr>
            <p:ph idx="1"/>
          </p:nvPr>
        </p:nvSpPr>
        <p:spPr/>
        <p:txBody>
          <a:bodyPr/>
          <a:lstStyle/>
          <a:p>
            <a:endParaRPr lang="en-GB"/>
          </a:p>
        </p:txBody>
      </p:sp>
      <p:pic>
        <p:nvPicPr>
          <p:cNvPr id="5" name="Picture 4"/>
          <p:cNvPicPr>
            <a:picLocks noChangeAspect="1"/>
          </p:cNvPicPr>
          <p:nvPr/>
        </p:nvPicPr>
        <p:blipFill>
          <a:blip r:embed="rId2"/>
          <a:stretch>
            <a:fillRect/>
          </a:stretch>
        </p:blipFill>
        <p:spPr>
          <a:xfrm>
            <a:off x="124376" y="1600200"/>
            <a:ext cx="8895248" cy="3778513"/>
          </a:xfrm>
          <a:prstGeom prst="rect">
            <a:avLst/>
          </a:prstGeom>
        </p:spPr>
      </p:pic>
      <p:sp>
        <p:nvSpPr>
          <p:cNvPr id="7" name="Rectangle 6"/>
          <p:cNvSpPr/>
          <p:nvPr/>
        </p:nvSpPr>
        <p:spPr>
          <a:xfrm>
            <a:off x="457200" y="5105399"/>
            <a:ext cx="990600" cy="2733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0312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FM</a:t>
            </a:r>
            <a:endParaRPr lang="en-US" dirty="0"/>
          </a:p>
        </p:txBody>
      </p:sp>
      <p:sp>
        <p:nvSpPr>
          <p:cNvPr id="3" name="Content Placeholder 2"/>
          <p:cNvSpPr>
            <a:spLocks noGrp="1"/>
          </p:cNvSpPr>
          <p:nvPr>
            <p:ph idx="1"/>
          </p:nvPr>
        </p:nvSpPr>
        <p:spPr/>
        <p:txBody>
          <a:bodyPr/>
          <a:lstStyle/>
          <a:p>
            <a:r>
              <a:rPr lang="en-US" dirty="0"/>
              <a:t>Some of the applications of the FM modulation are listed </a:t>
            </a:r>
            <a:r>
              <a:rPr lang="en-US" dirty="0" smtClean="0"/>
              <a:t>below:</a:t>
            </a:r>
          </a:p>
          <a:p>
            <a:pPr lvl="1"/>
            <a:r>
              <a:rPr lang="en-US" dirty="0" smtClean="0"/>
              <a:t>FM </a:t>
            </a:r>
            <a:r>
              <a:rPr lang="en-US" dirty="0"/>
              <a:t>Radio,(</a:t>
            </a:r>
            <a:r>
              <a:rPr lang="en-US" dirty="0" smtClean="0"/>
              <a:t>88 -</a:t>
            </a:r>
            <a:r>
              <a:rPr lang="en-US" dirty="0"/>
              <a:t>108 MHz band, 75 </a:t>
            </a:r>
            <a:r>
              <a:rPr lang="en-US" dirty="0" smtClean="0"/>
              <a:t>kHz</a:t>
            </a:r>
            <a:r>
              <a:rPr lang="en-US" dirty="0"/>
              <a:t>)</a:t>
            </a:r>
            <a:endParaRPr lang="en-US" dirty="0" smtClean="0"/>
          </a:p>
          <a:p>
            <a:pPr lvl="1"/>
            <a:r>
              <a:rPr lang="en-US" dirty="0" smtClean="0"/>
              <a:t>TV </a:t>
            </a:r>
            <a:r>
              <a:rPr lang="en-US" dirty="0"/>
              <a:t>sound broadcast, 25 </a:t>
            </a:r>
            <a:r>
              <a:rPr lang="en-US" dirty="0" smtClean="0"/>
              <a:t>kHz,</a:t>
            </a:r>
          </a:p>
          <a:p>
            <a:pPr lvl="1"/>
            <a:r>
              <a:rPr lang="en-US" dirty="0" smtClean="0"/>
              <a:t>Two-way </a:t>
            </a:r>
            <a:r>
              <a:rPr lang="en-US" dirty="0"/>
              <a:t>mobile radio, 5 kHz / 2.5 kHz.</a:t>
            </a:r>
          </a:p>
        </p:txBody>
      </p:sp>
    </p:spTree>
    <p:extLst>
      <p:ext uri="{BB962C8B-B14F-4D97-AF65-F5344CB8AC3E}">
        <p14:creationId xmlns:p14="http://schemas.microsoft.com/office/powerpoint/2010/main" val="1243274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05597" y="242267"/>
            <a:ext cx="4932807" cy="6373464"/>
          </a:xfrm>
          <a:prstGeom prst="rect">
            <a:avLst/>
          </a:prstGeom>
        </p:spPr>
      </p:pic>
      <p:sp>
        <p:nvSpPr>
          <p:cNvPr id="5" name="TextBox 4"/>
          <p:cNvSpPr txBox="1"/>
          <p:nvPr/>
        </p:nvSpPr>
        <p:spPr>
          <a:xfrm>
            <a:off x="6934200" y="762000"/>
            <a:ext cx="889987" cy="369332"/>
          </a:xfrm>
          <a:prstGeom prst="rect">
            <a:avLst/>
          </a:prstGeom>
          <a:noFill/>
        </p:spPr>
        <p:txBody>
          <a:bodyPr wrap="none" rtlCol="0">
            <a:spAutoFit/>
          </a:bodyPr>
          <a:lstStyle/>
          <a:p>
            <a:r>
              <a:rPr lang="en-US" dirty="0" smtClean="0"/>
              <a:t>Carrier</a:t>
            </a:r>
            <a:endParaRPr lang="en-US" dirty="0"/>
          </a:p>
        </p:txBody>
      </p:sp>
      <p:sp>
        <p:nvSpPr>
          <p:cNvPr id="6" name="TextBox 5"/>
          <p:cNvSpPr txBox="1"/>
          <p:nvPr/>
        </p:nvSpPr>
        <p:spPr>
          <a:xfrm>
            <a:off x="6934200" y="2286000"/>
            <a:ext cx="1838965" cy="369332"/>
          </a:xfrm>
          <a:prstGeom prst="rect">
            <a:avLst/>
          </a:prstGeom>
          <a:noFill/>
        </p:spPr>
        <p:txBody>
          <a:bodyPr wrap="none" rtlCol="0">
            <a:spAutoFit/>
          </a:bodyPr>
          <a:lstStyle/>
          <a:p>
            <a:r>
              <a:rPr lang="en-US" dirty="0" smtClean="0"/>
              <a:t>Intelligent signal</a:t>
            </a:r>
            <a:endParaRPr lang="en-US" dirty="0"/>
          </a:p>
        </p:txBody>
      </p:sp>
      <p:sp>
        <p:nvSpPr>
          <p:cNvPr id="7" name="TextBox 6"/>
          <p:cNvSpPr txBox="1"/>
          <p:nvPr/>
        </p:nvSpPr>
        <p:spPr>
          <a:xfrm>
            <a:off x="7038404" y="3810000"/>
            <a:ext cx="1120820" cy="369332"/>
          </a:xfrm>
          <a:prstGeom prst="rect">
            <a:avLst/>
          </a:prstGeom>
          <a:noFill/>
        </p:spPr>
        <p:txBody>
          <a:bodyPr wrap="none" rtlCol="0">
            <a:spAutoFit/>
          </a:bodyPr>
          <a:lstStyle/>
          <a:p>
            <a:r>
              <a:rPr lang="en-US" dirty="0" smtClean="0"/>
              <a:t>FM wave</a:t>
            </a:r>
            <a:endParaRPr lang="en-US" dirty="0"/>
          </a:p>
        </p:txBody>
      </p:sp>
      <p:sp>
        <p:nvSpPr>
          <p:cNvPr id="8" name="TextBox 7"/>
          <p:cNvSpPr txBox="1"/>
          <p:nvPr/>
        </p:nvSpPr>
        <p:spPr>
          <a:xfrm>
            <a:off x="6934200" y="5867400"/>
            <a:ext cx="1133644" cy="369332"/>
          </a:xfrm>
          <a:prstGeom prst="rect">
            <a:avLst/>
          </a:prstGeom>
          <a:noFill/>
        </p:spPr>
        <p:txBody>
          <a:bodyPr wrap="none" rtlCol="0">
            <a:spAutoFit/>
          </a:bodyPr>
          <a:lstStyle/>
          <a:p>
            <a:r>
              <a:rPr lang="en-US" dirty="0" smtClean="0"/>
              <a:t>PM wave</a:t>
            </a:r>
            <a:endParaRPr lang="en-US" dirty="0"/>
          </a:p>
        </p:txBody>
      </p:sp>
    </p:spTree>
    <p:extLst>
      <p:ext uri="{BB962C8B-B14F-4D97-AF65-F5344CB8AC3E}">
        <p14:creationId xmlns:p14="http://schemas.microsoft.com/office/powerpoint/2010/main" val="27285179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 of FM over AM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Advantages </a:t>
            </a:r>
            <a:r>
              <a:rPr lang="en-US" dirty="0"/>
              <a:t>of FM over AM </a:t>
            </a:r>
            <a:r>
              <a:rPr lang="en-US" dirty="0" smtClean="0"/>
              <a:t>are:</a:t>
            </a:r>
          </a:p>
          <a:p>
            <a:pPr marL="1028700" lvl="1" indent="-571500">
              <a:buFont typeface="+mj-lt"/>
              <a:buAutoNum type="romanLcPeriod"/>
            </a:pPr>
            <a:r>
              <a:rPr lang="en-US" dirty="0" smtClean="0"/>
              <a:t>Less </a:t>
            </a:r>
            <a:r>
              <a:rPr lang="en-US" dirty="0"/>
              <a:t>radiated </a:t>
            </a:r>
            <a:r>
              <a:rPr lang="en-US" dirty="0" smtClean="0"/>
              <a:t>power.</a:t>
            </a:r>
          </a:p>
          <a:p>
            <a:pPr marL="1028700" lvl="1" indent="-571500">
              <a:buFont typeface="+mj-lt"/>
              <a:buAutoNum type="romanLcPeriod"/>
            </a:pPr>
            <a:r>
              <a:rPr lang="en-US" dirty="0" smtClean="0"/>
              <a:t>Low </a:t>
            </a:r>
            <a:r>
              <a:rPr lang="en-US" dirty="0"/>
              <a:t>distortion due to </a:t>
            </a:r>
            <a:r>
              <a:rPr lang="en-US" dirty="0" smtClean="0"/>
              <a:t>improved </a:t>
            </a:r>
            <a:r>
              <a:rPr lang="en-US" dirty="0"/>
              <a:t>signal to noise ratio (about 25dB) w.r.t. to man</a:t>
            </a:r>
            <a:br>
              <a:rPr lang="en-US" dirty="0"/>
            </a:br>
            <a:r>
              <a:rPr lang="en-US" dirty="0"/>
              <a:t>made </a:t>
            </a:r>
            <a:r>
              <a:rPr lang="en-US" dirty="0" smtClean="0"/>
              <a:t>interference.</a:t>
            </a:r>
          </a:p>
          <a:p>
            <a:pPr marL="1028700" lvl="1" indent="-571500">
              <a:buFont typeface="+mj-lt"/>
              <a:buAutoNum type="romanLcPeriod"/>
            </a:pPr>
            <a:r>
              <a:rPr lang="en-US" dirty="0" smtClean="0"/>
              <a:t>Smaller </a:t>
            </a:r>
            <a:r>
              <a:rPr lang="en-US" dirty="0"/>
              <a:t>geographical interference between </a:t>
            </a:r>
            <a:r>
              <a:rPr lang="en-US" dirty="0" smtClean="0"/>
              <a:t>neighboring stations.</a:t>
            </a:r>
          </a:p>
          <a:p>
            <a:pPr marL="1028700" lvl="1" indent="-571500">
              <a:buFont typeface="+mj-lt"/>
              <a:buAutoNum type="romanLcPeriod"/>
            </a:pPr>
            <a:r>
              <a:rPr lang="en-US" dirty="0" smtClean="0"/>
              <a:t>Well </a:t>
            </a:r>
            <a:r>
              <a:rPr lang="en-US" dirty="0"/>
              <a:t>defined service areas for given transmitter </a:t>
            </a:r>
            <a:r>
              <a:rPr lang="en-US" dirty="0" smtClean="0"/>
              <a:t>power.</a:t>
            </a:r>
          </a:p>
          <a:p>
            <a:r>
              <a:rPr lang="en-US" dirty="0" smtClean="0"/>
              <a:t>Disadvantages </a:t>
            </a:r>
            <a:r>
              <a:rPr lang="en-US" dirty="0"/>
              <a:t>of </a:t>
            </a:r>
            <a:r>
              <a:rPr lang="en-US" dirty="0" smtClean="0"/>
              <a:t>FM:</a:t>
            </a:r>
          </a:p>
          <a:p>
            <a:pPr marL="1028700" lvl="1" indent="-571500">
              <a:buFont typeface="+mj-lt"/>
              <a:buAutoNum type="romanLcPeriod"/>
            </a:pPr>
            <a:r>
              <a:rPr lang="en-US" dirty="0" smtClean="0"/>
              <a:t>Much </a:t>
            </a:r>
            <a:r>
              <a:rPr lang="en-US" dirty="0"/>
              <a:t>more Bandwidth (as much as 20 times as much</a:t>
            </a:r>
            <a:r>
              <a:rPr lang="en-US" dirty="0" smtClean="0"/>
              <a:t>).</a:t>
            </a:r>
          </a:p>
          <a:p>
            <a:pPr marL="1028700" lvl="1" indent="-571500">
              <a:buFont typeface="+mj-lt"/>
              <a:buAutoNum type="romanLcPeriod"/>
            </a:pPr>
            <a:r>
              <a:rPr lang="en-US" dirty="0" smtClean="0"/>
              <a:t>More </a:t>
            </a:r>
            <a:r>
              <a:rPr lang="en-US" dirty="0"/>
              <a:t>complicated receiver and transmitter.</a:t>
            </a:r>
          </a:p>
        </p:txBody>
      </p:sp>
    </p:spTree>
    <p:extLst>
      <p:ext uri="{BB962C8B-B14F-4D97-AF65-F5344CB8AC3E}">
        <p14:creationId xmlns:p14="http://schemas.microsoft.com/office/powerpoint/2010/main" val="15654997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Comparison of FM and AM</a:t>
            </a:r>
            <a:endParaRPr lang="en-US" dirty="0"/>
          </a:p>
        </p:txBody>
      </p:sp>
      <mc:AlternateContent xmlns:mc="http://schemas.openxmlformats.org/markup-compatibility/2006">
        <mc:Choice xmlns:a14="http://schemas.microsoft.com/office/drawing/2010/main" Requires="a14">
          <p:graphicFrame>
            <p:nvGraphicFramePr>
              <p:cNvPr id="6" name="Content Placeholder 5"/>
              <p:cNvGraphicFramePr>
                <a:graphicFrameLocks noGrp="1"/>
              </p:cNvGraphicFramePr>
              <p:nvPr>
                <p:ph idx="1"/>
                <p:extLst>
                  <p:ext uri="{D42A27DB-BD31-4B8C-83A1-F6EECF244321}">
                    <p14:modId xmlns:p14="http://schemas.microsoft.com/office/powerpoint/2010/main" val="3567437094"/>
                  </p:ext>
                </p:extLst>
              </p:nvPr>
            </p:nvGraphicFramePr>
            <p:xfrm>
              <a:off x="457200" y="838200"/>
              <a:ext cx="8382000" cy="5866943"/>
            </p:xfrm>
            <a:graphic>
              <a:graphicData uri="http://schemas.openxmlformats.org/drawingml/2006/table">
                <a:tbl>
                  <a:tblPr>
                    <a:tableStyleId>{616DA210-FB5B-4158-B5E0-FEB733F419BA}</a:tableStyleId>
                  </a:tblPr>
                  <a:tblGrid>
                    <a:gridCol w="4343400">
                      <a:extLst>
                        <a:ext uri="{9D8B030D-6E8A-4147-A177-3AD203B41FA5}">
                          <a16:colId xmlns:a16="http://schemas.microsoft.com/office/drawing/2014/main" val="4055340442"/>
                        </a:ext>
                      </a:extLst>
                    </a:gridCol>
                    <a:gridCol w="4038600">
                      <a:extLst>
                        <a:ext uri="{9D8B030D-6E8A-4147-A177-3AD203B41FA5}">
                          <a16:colId xmlns:a16="http://schemas.microsoft.com/office/drawing/2014/main" val="3840705089"/>
                        </a:ext>
                      </a:extLst>
                    </a:gridCol>
                  </a:tblGrid>
                  <a:tr h="548818">
                    <a:tc>
                      <a:txBody>
                        <a:bodyPr/>
                        <a:lstStyle/>
                        <a:p>
                          <a:pPr marL="190500" marR="0" algn="ctr">
                            <a:lnSpc>
                              <a:spcPct val="100000"/>
                            </a:lnSpc>
                            <a:spcBef>
                              <a:spcPts val="0"/>
                            </a:spcBef>
                            <a:spcAft>
                              <a:spcPts val="0"/>
                            </a:spcAft>
                          </a:pPr>
                          <a:r>
                            <a:rPr lang="en-US" sz="2800" dirty="0" smtClean="0">
                              <a:effectLst/>
                            </a:rPr>
                            <a:t>FM</a:t>
                          </a:r>
                          <a:endParaRPr lang="en-US" sz="28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gn="ctr">
                            <a:lnSpc>
                              <a:spcPct val="100000"/>
                            </a:lnSpc>
                            <a:spcBef>
                              <a:spcPts val="0"/>
                            </a:spcBef>
                            <a:spcAft>
                              <a:spcPts val="0"/>
                            </a:spcAft>
                          </a:pPr>
                          <a:r>
                            <a:rPr lang="en-US" sz="2800" dirty="0" smtClean="0">
                              <a:effectLst/>
                            </a:rPr>
                            <a:t>AM</a:t>
                          </a:r>
                          <a:endParaRPr lang="en-US" sz="2800" dirty="0">
                            <a:effectLst/>
                            <a:latin typeface="Calibri" panose="020F0502020204030204" pitchFamily="34" charset="0"/>
                            <a:ea typeface="Times New Roman" panose="02020603050405020304" pitchFamily="18" charset="0"/>
                          </a:endParaRPr>
                        </a:p>
                      </a:txBody>
                      <a:tcPr marL="45720" marR="45720" anchor="ctr"/>
                    </a:tc>
                    <a:extLst>
                      <a:ext uri="{0D108BD9-81ED-4DB2-BD59-A6C34878D82A}">
                        <a16:rowId xmlns:a16="http://schemas.microsoft.com/office/drawing/2014/main" val="2194188710"/>
                      </a:ext>
                    </a:extLst>
                  </a:tr>
                  <a:tr h="467538">
                    <a:tc>
                      <a:txBody>
                        <a:bodyPr/>
                        <a:lstStyle/>
                        <a:p>
                          <a:pPr marL="190500" marR="0">
                            <a:lnSpc>
                              <a:spcPct val="100000"/>
                            </a:lnSpc>
                            <a:spcBef>
                              <a:spcPts val="0"/>
                            </a:spcBef>
                            <a:spcAft>
                              <a:spcPts val="0"/>
                            </a:spcAft>
                          </a:pPr>
                          <a:r>
                            <a:rPr lang="en-US" sz="1600" spc="-50" dirty="0">
                              <a:effectLst/>
                            </a:rPr>
                            <a:t>The modulation index can have value either less than one or more than one.</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value of modulation index is always between zero and one.</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289957277"/>
                      </a:ext>
                    </a:extLst>
                  </a:tr>
                  <a:tr h="614858">
                    <a:tc>
                      <a:txBody>
                        <a:bodyPr/>
                        <a:lstStyle/>
                        <a:p>
                          <a:pPr marL="190500" marR="0">
                            <a:lnSpc>
                              <a:spcPct val="100000"/>
                            </a:lnSpc>
                            <a:spcBef>
                              <a:spcPts val="0"/>
                            </a:spcBef>
                            <a:spcAft>
                              <a:spcPts val="0"/>
                            </a:spcAft>
                          </a:pPr>
                          <a:r>
                            <a:rPr lang="en-US" sz="1600" spc="-50" dirty="0">
                              <a:effectLst/>
                            </a:rPr>
                            <a:t>Since in FM, amplitude of the earner is constant, the transmitted power is constant, independent of the modulation index.</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indent="0" algn="l" defTabSz="914400" rtl="0" eaLnBrk="1" fontAlgn="auto" latinLnBrk="0" hangingPunct="1">
                            <a:lnSpc>
                              <a:spcPct val="100000"/>
                            </a:lnSpc>
                            <a:spcBef>
                              <a:spcPts val="0"/>
                            </a:spcBef>
                            <a:spcAft>
                              <a:spcPts val="300"/>
                            </a:spcAft>
                            <a:buClrTx/>
                            <a:buSzTx/>
                            <a:buFontTx/>
                            <a:buNone/>
                            <a:tabLst/>
                            <a:defRPr/>
                          </a:pPr>
                          <a:r>
                            <a:rPr lang="en-US" sz="1600" spc="-50" dirty="0" smtClean="0">
                              <a:effectLst/>
                            </a:rPr>
                            <a:t>Transmitted </a:t>
                          </a:r>
                          <a:r>
                            <a:rPr lang="en-US" sz="1600" spc="-50" dirty="0">
                              <a:effectLst/>
                            </a:rPr>
                            <a:t>power is dependent upon modulation index </a:t>
                          </a:r>
                          <a14:m>
                            <m:oMath xmlns:m="http://schemas.openxmlformats.org/officeDocument/2006/math">
                              <m:sSub>
                                <m:sSubPr>
                                  <m:ctrlPr>
                                    <a:rPr lang="en-US" sz="1200" b="1" i="1" kern="1200" smtClean="0">
                                      <a:solidFill>
                                        <a:schemeClr val="tx1"/>
                                      </a:solidFill>
                                      <a:latin typeface="Cambria Math" panose="02040503050406030204" pitchFamily="18" charset="0"/>
                                      <a:ea typeface="+mn-ea"/>
                                      <a:cs typeface="+mn-cs"/>
                                    </a:rPr>
                                  </m:ctrlPr>
                                </m:sSubPr>
                                <m:e>
                                  <m:r>
                                    <a:rPr lang="en-US" sz="1200" b="1" i="1" kern="1200">
                                      <a:solidFill>
                                        <a:schemeClr val="tx1"/>
                                      </a:solidFill>
                                      <a:latin typeface="Cambria Math" panose="02040503050406030204" pitchFamily="18" charset="0"/>
                                      <a:ea typeface="+mn-ea"/>
                                      <a:cs typeface="+mn-cs"/>
                                    </a:rPr>
                                    <m:t>𝑷</m:t>
                                  </m:r>
                                </m:e>
                                <m:sub>
                                  <m:r>
                                    <a:rPr lang="en-US" sz="1200" b="1" i="1" kern="1200">
                                      <a:solidFill>
                                        <a:schemeClr val="tx1"/>
                                      </a:solidFill>
                                      <a:latin typeface="Cambria Math" panose="02040503050406030204" pitchFamily="18" charset="0"/>
                                      <a:ea typeface="+mn-ea"/>
                                      <a:cs typeface="+mn-cs"/>
                                    </a:rPr>
                                    <m:t>𝑻</m:t>
                                  </m:r>
                                </m:sub>
                              </m:sSub>
                              <m:r>
                                <a:rPr lang="en-US" sz="1200" b="1" i="0" kern="1200">
                                  <a:solidFill>
                                    <a:schemeClr val="tx1"/>
                                  </a:solidFill>
                                  <a:latin typeface="Cambria Math" panose="02040503050406030204" pitchFamily="18" charset="0"/>
                                  <a:ea typeface="+mn-ea"/>
                                  <a:cs typeface="+mn-cs"/>
                                </a:rPr>
                                <m:t>=</m:t>
                              </m:r>
                              <m:sSub>
                                <m:sSubPr>
                                  <m:ctrlPr>
                                    <a:rPr lang="en-US" sz="1200" b="1" i="1" kern="1200">
                                      <a:solidFill>
                                        <a:schemeClr val="tx1"/>
                                      </a:solidFill>
                                      <a:latin typeface="Cambria Math" panose="02040503050406030204" pitchFamily="18" charset="0"/>
                                      <a:ea typeface="+mn-ea"/>
                                      <a:cs typeface="+mn-cs"/>
                                    </a:rPr>
                                  </m:ctrlPr>
                                </m:sSubPr>
                                <m:e>
                                  <m:r>
                                    <a:rPr lang="en-US" sz="1200" b="1" i="1" kern="1200">
                                      <a:solidFill>
                                        <a:schemeClr val="tx1"/>
                                      </a:solidFill>
                                      <a:latin typeface="Cambria Math" panose="02040503050406030204" pitchFamily="18" charset="0"/>
                                      <a:ea typeface="+mn-ea"/>
                                      <a:cs typeface="+mn-cs"/>
                                    </a:rPr>
                                    <m:t>𝑷</m:t>
                                  </m:r>
                                </m:e>
                                <m:sub>
                                  <m:r>
                                    <a:rPr lang="en-US" sz="1200" b="1" i="1" kern="1200">
                                      <a:solidFill>
                                        <a:schemeClr val="tx1"/>
                                      </a:solidFill>
                                      <a:latin typeface="Cambria Math" panose="02040503050406030204" pitchFamily="18" charset="0"/>
                                      <a:ea typeface="+mn-ea"/>
                                      <a:cs typeface="+mn-cs"/>
                                    </a:rPr>
                                    <m:t>𝒄</m:t>
                                  </m:r>
                                </m:sub>
                              </m:sSub>
                              <m:d>
                                <m:dPr>
                                  <m:begChr m:val="["/>
                                  <m:endChr m:val="]"/>
                                  <m:ctrlPr>
                                    <a:rPr lang="en-US" sz="1200" b="1" i="1" kern="1200">
                                      <a:solidFill>
                                        <a:schemeClr val="tx1"/>
                                      </a:solidFill>
                                      <a:latin typeface="Cambria Math" panose="02040503050406030204" pitchFamily="18" charset="0"/>
                                      <a:ea typeface="+mn-ea"/>
                                      <a:cs typeface="+mn-cs"/>
                                    </a:rPr>
                                  </m:ctrlPr>
                                </m:dPr>
                                <m:e>
                                  <m:r>
                                    <a:rPr lang="en-US" sz="1200" b="1" i="0" kern="1200">
                                      <a:solidFill>
                                        <a:schemeClr val="tx1"/>
                                      </a:solidFill>
                                      <a:latin typeface="Cambria Math" panose="02040503050406030204" pitchFamily="18" charset="0"/>
                                      <a:ea typeface="+mn-ea"/>
                                      <a:cs typeface="+mn-cs"/>
                                    </a:rPr>
                                    <m:t>𝟏</m:t>
                                  </m:r>
                                  <m:r>
                                    <a:rPr lang="en-US" sz="1200" b="1" i="0" kern="1200">
                                      <a:solidFill>
                                        <a:schemeClr val="tx1"/>
                                      </a:solidFill>
                                      <a:latin typeface="Cambria Math" panose="02040503050406030204" pitchFamily="18" charset="0"/>
                                      <a:ea typeface="+mn-ea"/>
                                      <a:cs typeface="+mn-cs"/>
                                    </a:rPr>
                                    <m:t>+</m:t>
                                  </m:r>
                                  <m:f>
                                    <m:fPr>
                                      <m:ctrlPr>
                                        <a:rPr lang="en-US" sz="1200" b="1" i="1" kern="1200">
                                          <a:solidFill>
                                            <a:schemeClr val="tx1"/>
                                          </a:solidFill>
                                          <a:latin typeface="Cambria Math" panose="02040503050406030204" pitchFamily="18" charset="0"/>
                                          <a:ea typeface="+mn-ea"/>
                                          <a:cs typeface="+mn-cs"/>
                                        </a:rPr>
                                      </m:ctrlPr>
                                    </m:fPr>
                                    <m:num>
                                      <m:sSup>
                                        <m:sSupPr>
                                          <m:ctrlPr>
                                            <a:rPr lang="en-US" sz="1200" b="1" i="1" kern="1200">
                                              <a:solidFill>
                                                <a:schemeClr val="tx1"/>
                                              </a:solidFill>
                                              <a:latin typeface="Cambria Math" panose="02040503050406030204" pitchFamily="18" charset="0"/>
                                              <a:ea typeface="+mn-ea"/>
                                              <a:cs typeface="+mn-cs"/>
                                            </a:rPr>
                                          </m:ctrlPr>
                                        </m:sSupPr>
                                        <m:e>
                                          <m:r>
                                            <a:rPr lang="en-US" sz="1200" b="1" i="1" kern="1200">
                                              <a:solidFill>
                                                <a:schemeClr val="tx1"/>
                                              </a:solidFill>
                                              <a:latin typeface="Cambria Math" panose="02040503050406030204" pitchFamily="18" charset="0"/>
                                              <a:ea typeface="+mn-ea"/>
                                              <a:cs typeface="+mn-cs"/>
                                            </a:rPr>
                                            <m:t>𝒎</m:t>
                                          </m:r>
                                        </m:e>
                                        <m:sup>
                                          <m:r>
                                            <a:rPr lang="en-US" sz="1200" b="1" i="0" kern="1200">
                                              <a:solidFill>
                                                <a:schemeClr val="tx1"/>
                                              </a:solidFill>
                                              <a:latin typeface="Cambria Math" panose="02040503050406030204" pitchFamily="18" charset="0"/>
                                              <a:ea typeface="+mn-ea"/>
                                              <a:cs typeface="+mn-cs"/>
                                            </a:rPr>
                                            <m:t>𝟐</m:t>
                                          </m:r>
                                        </m:sup>
                                      </m:sSup>
                                    </m:num>
                                    <m:den>
                                      <m:r>
                                        <a:rPr lang="en-US" sz="1200" b="1" i="0" kern="1200">
                                          <a:solidFill>
                                            <a:schemeClr val="tx1"/>
                                          </a:solidFill>
                                          <a:latin typeface="Cambria Math" panose="02040503050406030204" pitchFamily="18" charset="0"/>
                                          <a:ea typeface="+mn-ea"/>
                                          <a:cs typeface="+mn-cs"/>
                                        </a:rPr>
                                        <m:t>𝟐</m:t>
                                      </m:r>
                                    </m:den>
                                  </m:f>
                                </m:e>
                              </m:d>
                            </m:oMath>
                          </a14:m>
                          <a:endParaRPr lang="en-US" sz="1100" b="1" dirty="0"/>
                        </a:p>
                      </a:txBody>
                      <a:tcPr marL="45720" marR="45720"/>
                    </a:tc>
                    <a:extLst>
                      <a:ext uri="{0D108BD9-81ED-4DB2-BD59-A6C34878D82A}">
                        <a16:rowId xmlns:a16="http://schemas.microsoft.com/office/drawing/2014/main" val="1708516896"/>
                      </a:ext>
                    </a:extLst>
                  </a:tr>
                  <a:tr h="457200">
                    <a:tc>
                      <a:txBody>
                        <a:bodyPr/>
                        <a:lstStyle/>
                        <a:p>
                          <a:pPr marL="190500" marR="0">
                            <a:lnSpc>
                              <a:spcPct val="100000"/>
                            </a:lnSpc>
                            <a:spcBef>
                              <a:spcPts val="0"/>
                            </a:spcBef>
                            <a:spcAft>
                              <a:spcPts val="0"/>
                            </a:spcAft>
                          </a:pPr>
                          <a:r>
                            <a:rPr lang="en-US" sz="1600" spc="-50" dirty="0">
                              <a:effectLst/>
                            </a:rPr>
                            <a:t>The modulation index determines the number of significant pairs of sidebands in an FM signal.</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In an AM signal, only two sidebands are produced, for any value of modulation index.</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2336374324"/>
                      </a:ext>
                    </a:extLst>
                  </a:tr>
                  <a:tr h="636473">
                    <a:tc>
                      <a:txBody>
                        <a:bodyPr/>
                        <a:lstStyle/>
                        <a:p>
                          <a:pPr marL="190500" marR="0">
                            <a:lnSpc>
                              <a:spcPct val="100000"/>
                            </a:lnSpc>
                            <a:spcBef>
                              <a:spcPts val="0"/>
                            </a:spcBef>
                            <a:spcAft>
                              <a:spcPts val="0"/>
                            </a:spcAft>
                          </a:pPr>
                          <a:r>
                            <a:rPr lang="en-US" sz="1600" spc="-50" dirty="0">
                              <a:effectLst/>
                            </a:rPr>
                            <a:t>The amplitudes of the carrier and side bands vary with the modulation index and can be calculated with Bessel functions.</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amplitudes of the sidebands is dependent on the modulation index, and is always less than the amplitude of carrier.</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495305698"/>
                      </a:ext>
                    </a:extLst>
                  </a:tr>
                  <a:tr h="624205">
                    <a:tc>
                      <a:txBody>
                        <a:bodyPr/>
                        <a:lstStyle/>
                        <a:p>
                          <a:pPr marL="190500" marR="0">
                            <a:lnSpc>
                              <a:spcPct val="100000"/>
                            </a:lnSpc>
                            <a:spcBef>
                              <a:spcPts val="0"/>
                            </a:spcBef>
                            <a:spcAft>
                              <a:spcPts val="0"/>
                            </a:spcAft>
                          </a:pPr>
                          <a:r>
                            <a:rPr lang="en-US" sz="1600" spc="-50" dirty="0">
                              <a:effectLst/>
                            </a:rPr>
                            <a:t>The carrier or sideband amplitudes are zero at some modulation indices.</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sideband amplitude is never zero for any value of modulation index greater than zero.</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3389705137"/>
                      </a:ext>
                    </a:extLst>
                  </a:tr>
                  <a:tr h="624205">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The bandwidth of an FM signal is proportional to the modulation index.</a:t>
                          </a:r>
                          <a:endParaRPr lang="en-US" sz="1600" dirty="0">
                            <a:effectLst/>
                            <a:latin typeface="+mj-lt"/>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The bandwidth of an AM signal is twice the highest modulating frequency.</a:t>
                          </a:r>
                          <a:endParaRPr lang="en-US" sz="16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2401625955"/>
                      </a:ext>
                    </a:extLst>
                  </a:tr>
                  <a:tr h="624205">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For FM, the % of modulation is the ratio of the actual frequency deviation and the </a:t>
                          </a: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maximum.om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permissible frequency deviation </a:t>
                          </a: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multiplied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by 100.</a:t>
                          </a:r>
                          <a:endParaRPr lang="en-US" sz="1600" dirty="0">
                            <a:effectLst/>
                            <a:latin typeface="+mj-lt"/>
                            <a:ea typeface="Times New Roman" panose="02020603050405020304" pitchFamily="18" charset="0"/>
                          </a:endParaRPr>
                        </a:p>
                      </a:txBody>
                      <a:tcPr marL="45720" marR="45720" anchor="b"/>
                    </a:tc>
                    <a:tc>
                      <a:txBody>
                        <a:bodyPr/>
                        <a:lstStyle/>
                        <a:p>
                          <a:pPr marL="190500" marR="0">
                            <a:lnSpc>
                              <a:spcPct val="100000"/>
                            </a:lnSpc>
                            <a:spcBef>
                              <a:spcPts val="0"/>
                            </a:spcBef>
                            <a:spcAft>
                              <a:spcPts val="0"/>
                            </a:spcAft>
                          </a:pP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For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AM, % modulation is the ratio of amplitude of modulating voltage to the amplitude of the carrier multiplied by 100.</a:t>
                          </a:r>
                          <a:endParaRPr lang="en-US" sz="16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1694284904"/>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p14="http://schemas.microsoft.com/office/powerpoint/2010/main" val="3567437094"/>
                  </p:ext>
                </p:extLst>
              </p:nvPr>
            </p:nvGraphicFramePr>
            <p:xfrm>
              <a:off x="457200" y="838200"/>
              <a:ext cx="8382000" cy="5866943"/>
            </p:xfrm>
            <a:graphic>
              <a:graphicData uri="http://schemas.openxmlformats.org/drawingml/2006/table">
                <a:tbl>
                  <a:tblPr>
                    <a:tableStyleId>{616DA210-FB5B-4158-B5E0-FEB733F419BA}</a:tableStyleId>
                  </a:tblPr>
                  <a:tblGrid>
                    <a:gridCol w="4343400">
                      <a:extLst>
                        <a:ext uri="{9D8B030D-6E8A-4147-A177-3AD203B41FA5}">
                          <a16:colId xmlns:a16="http://schemas.microsoft.com/office/drawing/2014/main" val="4055340442"/>
                        </a:ext>
                      </a:extLst>
                    </a:gridCol>
                    <a:gridCol w="4038600">
                      <a:extLst>
                        <a:ext uri="{9D8B030D-6E8A-4147-A177-3AD203B41FA5}">
                          <a16:colId xmlns:a16="http://schemas.microsoft.com/office/drawing/2014/main" val="3840705089"/>
                        </a:ext>
                      </a:extLst>
                    </a:gridCol>
                  </a:tblGrid>
                  <a:tr h="548818">
                    <a:tc>
                      <a:txBody>
                        <a:bodyPr/>
                        <a:lstStyle/>
                        <a:p>
                          <a:pPr marL="190500" marR="0" algn="ctr">
                            <a:lnSpc>
                              <a:spcPct val="100000"/>
                            </a:lnSpc>
                            <a:spcBef>
                              <a:spcPts val="0"/>
                            </a:spcBef>
                            <a:spcAft>
                              <a:spcPts val="0"/>
                            </a:spcAft>
                          </a:pPr>
                          <a:r>
                            <a:rPr lang="en-US" sz="2800" dirty="0" smtClean="0">
                              <a:effectLst/>
                            </a:rPr>
                            <a:t>FM</a:t>
                          </a:r>
                          <a:endParaRPr lang="en-US" sz="28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gn="ctr">
                            <a:lnSpc>
                              <a:spcPct val="100000"/>
                            </a:lnSpc>
                            <a:spcBef>
                              <a:spcPts val="0"/>
                            </a:spcBef>
                            <a:spcAft>
                              <a:spcPts val="0"/>
                            </a:spcAft>
                          </a:pPr>
                          <a:r>
                            <a:rPr lang="en-US" sz="2800" dirty="0" smtClean="0">
                              <a:effectLst/>
                            </a:rPr>
                            <a:t>AM</a:t>
                          </a:r>
                          <a:endParaRPr lang="en-US" sz="2800" dirty="0">
                            <a:effectLst/>
                            <a:latin typeface="Calibri" panose="020F0502020204030204" pitchFamily="34" charset="0"/>
                            <a:ea typeface="Times New Roman" panose="02020603050405020304" pitchFamily="18" charset="0"/>
                          </a:endParaRPr>
                        </a:p>
                      </a:txBody>
                      <a:tcPr marL="45720" marR="45720" anchor="ctr"/>
                    </a:tc>
                    <a:extLst>
                      <a:ext uri="{0D108BD9-81ED-4DB2-BD59-A6C34878D82A}">
                        <a16:rowId xmlns:a16="http://schemas.microsoft.com/office/drawing/2014/main" val="2194188710"/>
                      </a:ext>
                    </a:extLst>
                  </a:tr>
                  <a:tr h="579120">
                    <a:tc>
                      <a:txBody>
                        <a:bodyPr/>
                        <a:lstStyle/>
                        <a:p>
                          <a:pPr marL="190500" marR="0">
                            <a:lnSpc>
                              <a:spcPct val="100000"/>
                            </a:lnSpc>
                            <a:spcBef>
                              <a:spcPts val="0"/>
                            </a:spcBef>
                            <a:spcAft>
                              <a:spcPts val="0"/>
                            </a:spcAft>
                          </a:pPr>
                          <a:r>
                            <a:rPr lang="en-US" sz="1600" spc="-50" dirty="0">
                              <a:effectLst/>
                            </a:rPr>
                            <a:t>The modulation index can have value either less than one or more than one.</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value of modulation index is always between zero and one.</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289957277"/>
                      </a:ext>
                    </a:extLst>
                  </a:tr>
                  <a:tr h="822960">
                    <a:tc>
                      <a:txBody>
                        <a:bodyPr/>
                        <a:lstStyle/>
                        <a:p>
                          <a:pPr marL="190500" marR="0">
                            <a:lnSpc>
                              <a:spcPct val="100000"/>
                            </a:lnSpc>
                            <a:spcBef>
                              <a:spcPts val="0"/>
                            </a:spcBef>
                            <a:spcAft>
                              <a:spcPts val="0"/>
                            </a:spcAft>
                          </a:pPr>
                          <a:r>
                            <a:rPr lang="en-US" sz="1600" spc="-50" dirty="0">
                              <a:effectLst/>
                            </a:rPr>
                            <a:t>Since in FM, amplitude of the earner is constant, the transmitted power is constant, independent of the modulation index.</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endParaRPr lang="en-US"/>
                        </a:p>
                      </a:txBody>
                      <a:tcPr marL="45720" marR="45720">
                        <a:blipFill>
                          <a:blip r:embed="rId4"/>
                          <a:stretch>
                            <a:fillRect l="-108006" t="-145926" r="-453" b="-485926"/>
                          </a:stretch>
                        </a:blipFill>
                      </a:tcPr>
                    </a:tc>
                    <a:extLst>
                      <a:ext uri="{0D108BD9-81ED-4DB2-BD59-A6C34878D82A}">
                        <a16:rowId xmlns:a16="http://schemas.microsoft.com/office/drawing/2014/main" val="1708516896"/>
                      </a:ext>
                    </a:extLst>
                  </a:tr>
                  <a:tr h="579120">
                    <a:tc>
                      <a:txBody>
                        <a:bodyPr/>
                        <a:lstStyle/>
                        <a:p>
                          <a:pPr marL="190500" marR="0">
                            <a:lnSpc>
                              <a:spcPct val="100000"/>
                            </a:lnSpc>
                            <a:spcBef>
                              <a:spcPts val="0"/>
                            </a:spcBef>
                            <a:spcAft>
                              <a:spcPts val="0"/>
                            </a:spcAft>
                          </a:pPr>
                          <a:r>
                            <a:rPr lang="en-US" sz="1600" spc="-50" dirty="0">
                              <a:effectLst/>
                            </a:rPr>
                            <a:t>The modulation index determines the number of significant pairs of sidebands in an FM signal.</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In an AM signal, only two sidebands are produced, for any value of modulation index.</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2336374324"/>
                      </a:ext>
                    </a:extLst>
                  </a:tr>
                  <a:tr h="822960">
                    <a:tc>
                      <a:txBody>
                        <a:bodyPr/>
                        <a:lstStyle/>
                        <a:p>
                          <a:pPr marL="190500" marR="0">
                            <a:lnSpc>
                              <a:spcPct val="100000"/>
                            </a:lnSpc>
                            <a:spcBef>
                              <a:spcPts val="0"/>
                            </a:spcBef>
                            <a:spcAft>
                              <a:spcPts val="0"/>
                            </a:spcAft>
                          </a:pPr>
                          <a:r>
                            <a:rPr lang="en-US" sz="1600" spc="-50" dirty="0">
                              <a:effectLst/>
                            </a:rPr>
                            <a:t>The amplitudes of the carrier and side bands vary with the modulation index and can be calculated with Bessel functions.</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amplitudes of the sidebands is dependent on the modulation index, and is always less than the amplitude of carrier.</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495305698"/>
                      </a:ext>
                    </a:extLst>
                  </a:tr>
                  <a:tr h="822960">
                    <a:tc>
                      <a:txBody>
                        <a:bodyPr/>
                        <a:lstStyle/>
                        <a:p>
                          <a:pPr marL="190500" marR="0">
                            <a:lnSpc>
                              <a:spcPct val="100000"/>
                            </a:lnSpc>
                            <a:spcBef>
                              <a:spcPts val="0"/>
                            </a:spcBef>
                            <a:spcAft>
                              <a:spcPts val="0"/>
                            </a:spcAft>
                          </a:pPr>
                          <a:r>
                            <a:rPr lang="en-US" sz="1600" spc="-50" dirty="0">
                              <a:effectLst/>
                            </a:rPr>
                            <a:t>The carrier or sideband amplitudes are zero at some modulation indices.</a:t>
                          </a:r>
                          <a:endParaRPr lang="en-US" sz="11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50" dirty="0">
                              <a:effectLst/>
                            </a:rPr>
                            <a:t>The sideband amplitude is never zero for any value of modulation index greater than zero.</a:t>
                          </a:r>
                          <a:endParaRPr lang="en-US" sz="1100" dirty="0">
                            <a:effectLst/>
                            <a:latin typeface="Calibri" panose="020F0502020204030204" pitchFamily="34" charset="0"/>
                            <a:ea typeface="Times New Roman" panose="02020603050405020304" pitchFamily="18" charset="0"/>
                          </a:endParaRPr>
                        </a:p>
                      </a:txBody>
                      <a:tcPr marL="45720" marR="45720"/>
                    </a:tc>
                    <a:extLst>
                      <a:ext uri="{0D108BD9-81ED-4DB2-BD59-A6C34878D82A}">
                        <a16:rowId xmlns:a16="http://schemas.microsoft.com/office/drawing/2014/main" val="3389705137"/>
                      </a:ext>
                    </a:extLst>
                  </a:tr>
                  <a:tr h="624205">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The bandwidth of an FM signal is proportional to the modulation index.</a:t>
                          </a:r>
                          <a:endParaRPr lang="en-US" sz="1600" dirty="0">
                            <a:effectLst/>
                            <a:latin typeface="+mj-lt"/>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The bandwidth of an AM signal is twice the highest modulating frequency.</a:t>
                          </a:r>
                          <a:endParaRPr lang="en-US" sz="16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2401625955"/>
                      </a:ext>
                    </a:extLst>
                  </a:tr>
                  <a:tr h="1066800">
                    <a:tc>
                      <a:txBody>
                        <a:bodyPr/>
                        <a:lstStyle/>
                        <a:p>
                          <a:pPr marL="190500" marR="0">
                            <a:lnSpc>
                              <a:spcPct val="100000"/>
                            </a:lnSpc>
                            <a:spcBef>
                              <a:spcPts val="0"/>
                            </a:spcBef>
                            <a:spcAft>
                              <a:spcPts val="0"/>
                            </a:spcAft>
                          </a:pP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For FM, the % of modulation is the ratio of the actual frequency deviation and the </a:t>
                          </a: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maximum.om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permissible frequency deviation </a:t>
                          </a: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multiplied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by 100.</a:t>
                          </a:r>
                          <a:endParaRPr lang="en-US" sz="1600" dirty="0">
                            <a:effectLst/>
                            <a:latin typeface="+mj-lt"/>
                            <a:ea typeface="Times New Roman" panose="02020603050405020304" pitchFamily="18" charset="0"/>
                          </a:endParaRPr>
                        </a:p>
                      </a:txBody>
                      <a:tcPr marL="45720" marR="45720" anchor="b"/>
                    </a:tc>
                    <a:tc>
                      <a:txBody>
                        <a:bodyPr/>
                        <a:lstStyle/>
                        <a:p>
                          <a:pPr marL="190500" marR="0">
                            <a:lnSpc>
                              <a:spcPct val="100000"/>
                            </a:lnSpc>
                            <a:spcBef>
                              <a:spcPts val="0"/>
                            </a:spcBef>
                            <a:spcAft>
                              <a:spcPts val="0"/>
                            </a:spcAft>
                          </a:pPr>
                          <a:r>
                            <a:rPr lang="en-US" sz="1600" spc="0" dirty="0" smtClean="0">
                              <a:solidFill>
                                <a:srgbClr val="000000"/>
                              </a:solidFill>
                              <a:effectLst/>
                              <a:latin typeface="+mj-lt"/>
                              <a:ea typeface="Microsoft Sans Serif" panose="020B0604020202020204" pitchFamily="34" charset="0"/>
                              <a:cs typeface="Microsoft Sans Serif" panose="020B0604020202020204" pitchFamily="34" charset="0"/>
                            </a:rPr>
                            <a:t>For </a:t>
                          </a:r>
                          <a:r>
                            <a:rPr lang="en-US" sz="1600" spc="0" dirty="0">
                              <a:solidFill>
                                <a:srgbClr val="000000"/>
                              </a:solidFill>
                              <a:effectLst/>
                              <a:latin typeface="+mj-lt"/>
                              <a:ea typeface="Microsoft Sans Serif" panose="020B0604020202020204" pitchFamily="34" charset="0"/>
                              <a:cs typeface="Microsoft Sans Serif" panose="020B0604020202020204" pitchFamily="34" charset="0"/>
                            </a:rPr>
                            <a:t>AM, % modulation is the ratio of amplitude of modulating voltage to the amplitude of the carrier multiplied by 100.</a:t>
                          </a:r>
                          <a:endParaRPr lang="en-US" sz="16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1694284904"/>
                      </a:ext>
                    </a:extLst>
                  </a:tr>
                </a:tbl>
              </a:graphicData>
            </a:graphic>
          </p:graphicFrame>
        </mc:Fallback>
      </mc:AlternateContent>
    </p:spTree>
    <p:extLst>
      <p:ext uri="{BB962C8B-B14F-4D97-AF65-F5344CB8AC3E}">
        <p14:creationId xmlns:p14="http://schemas.microsoft.com/office/powerpoint/2010/main" val="17069073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Comparison of FM and AM</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609749"/>
              </p:ext>
            </p:extLst>
          </p:nvPr>
        </p:nvGraphicFramePr>
        <p:xfrm>
          <a:off x="457200" y="838200"/>
          <a:ext cx="8382000" cy="4755058"/>
        </p:xfrm>
        <a:graphic>
          <a:graphicData uri="http://schemas.openxmlformats.org/drawingml/2006/table">
            <a:tbl>
              <a:tblPr>
                <a:tableStyleId>{616DA210-FB5B-4158-B5E0-FEB733F419BA}</a:tableStyleId>
              </a:tblPr>
              <a:tblGrid>
                <a:gridCol w="4343400">
                  <a:extLst>
                    <a:ext uri="{9D8B030D-6E8A-4147-A177-3AD203B41FA5}">
                      <a16:colId xmlns:a16="http://schemas.microsoft.com/office/drawing/2014/main" val="4055340442"/>
                    </a:ext>
                  </a:extLst>
                </a:gridCol>
                <a:gridCol w="4038600">
                  <a:extLst>
                    <a:ext uri="{9D8B030D-6E8A-4147-A177-3AD203B41FA5}">
                      <a16:colId xmlns:a16="http://schemas.microsoft.com/office/drawing/2014/main" val="3840705089"/>
                    </a:ext>
                  </a:extLst>
                </a:gridCol>
              </a:tblGrid>
              <a:tr h="548818">
                <a:tc>
                  <a:txBody>
                    <a:bodyPr/>
                    <a:lstStyle/>
                    <a:p>
                      <a:pPr marL="190500" marR="0" algn="ctr">
                        <a:lnSpc>
                          <a:spcPct val="100000"/>
                        </a:lnSpc>
                        <a:spcBef>
                          <a:spcPts val="0"/>
                        </a:spcBef>
                        <a:spcAft>
                          <a:spcPts val="0"/>
                        </a:spcAft>
                      </a:pPr>
                      <a:r>
                        <a:rPr lang="en-US" sz="2800" dirty="0" smtClean="0">
                          <a:effectLst/>
                        </a:rPr>
                        <a:t>FM</a:t>
                      </a:r>
                      <a:endParaRPr lang="en-US" sz="2800" dirty="0">
                        <a:effectLst/>
                        <a:latin typeface="Calibri" panose="020F0502020204030204" pitchFamily="34" charset="0"/>
                        <a:ea typeface="Times New Roman" panose="02020603050405020304" pitchFamily="18" charset="0"/>
                      </a:endParaRPr>
                    </a:p>
                  </a:txBody>
                  <a:tcPr marL="45720" marR="45720"/>
                </a:tc>
                <a:tc>
                  <a:txBody>
                    <a:bodyPr/>
                    <a:lstStyle/>
                    <a:p>
                      <a:pPr marL="190500" marR="0" algn="ctr">
                        <a:lnSpc>
                          <a:spcPct val="100000"/>
                        </a:lnSpc>
                        <a:spcBef>
                          <a:spcPts val="0"/>
                        </a:spcBef>
                        <a:spcAft>
                          <a:spcPts val="0"/>
                        </a:spcAft>
                      </a:pPr>
                      <a:r>
                        <a:rPr lang="en-US" sz="2800" dirty="0" smtClean="0">
                          <a:effectLst/>
                        </a:rPr>
                        <a:t>AM</a:t>
                      </a:r>
                      <a:endParaRPr lang="en-US" sz="2800" dirty="0">
                        <a:effectLst/>
                        <a:latin typeface="Calibri" panose="020F0502020204030204" pitchFamily="34" charset="0"/>
                        <a:ea typeface="Times New Roman" panose="02020603050405020304" pitchFamily="18" charset="0"/>
                      </a:endParaRPr>
                    </a:p>
                  </a:txBody>
                  <a:tcPr marL="45720" marR="45720" anchor="ctr"/>
                </a:tc>
                <a:extLst>
                  <a:ext uri="{0D108BD9-81ED-4DB2-BD59-A6C34878D82A}">
                    <a16:rowId xmlns:a16="http://schemas.microsoft.com/office/drawing/2014/main" val="2194188710"/>
                  </a:ext>
                </a:extLst>
              </a:tr>
              <a:tr h="467538">
                <a:tc>
                  <a:txBody>
                    <a:bodyPr/>
                    <a:lstStyle/>
                    <a:p>
                      <a:pPr marL="190500" marR="0">
                        <a:lnSpc>
                          <a:spcPct val="100000"/>
                        </a:lnSpc>
                        <a:spcBef>
                          <a:spcPts val="0"/>
                        </a:spcBef>
                        <a:spcAft>
                          <a:spcPts val="0"/>
                        </a:spcAft>
                      </a:pPr>
                      <a:r>
                        <a:rPr lang="en-US" sz="1800" spc="0">
                          <a:solidFill>
                            <a:srgbClr val="000000"/>
                          </a:solidFill>
                          <a:effectLst/>
                          <a:latin typeface="+mj-lt"/>
                          <a:ea typeface="Microsoft Sans Serif" panose="020B0604020202020204" pitchFamily="34" charset="0"/>
                          <a:cs typeface="Microsoft Sans Serif" panose="020B0604020202020204" pitchFamily="34" charset="0"/>
                        </a:rPr>
                        <a:t>The main advantage of FM over AM is its noise immunity, as limiter stage in FM receiver clips off noise signals.</a:t>
                      </a:r>
                      <a:endParaRPr lang="en-US" sz="1200">
                        <a:effectLst/>
                        <a:latin typeface="+mj-lt"/>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The AM system is more susceptible to noise and more affected by noise than FM.</a:t>
                      </a:r>
                      <a:endParaRPr lang="en-US" sz="12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289957277"/>
                  </a:ext>
                </a:extLst>
              </a:tr>
              <a:tr h="614858">
                <a:tc>
                  <a:txBody>
                    <a:bodyPr/>
                    <a:lstStyle/>
                    <a:p>
                      <a:pPr marL="190500" marR="0">
                        <a:lnSpc>
                          <a:spcPct val="100000"/>
                        </a:lnSpc>
                        <a:spcBef>
                          <a:spcPts val="0"/>
                        </a:spcBef>
                        <a:spcAft>
                          <a:spcPts val="0"/>
                        </a:spcAft>
                      </a:pPr>
                      <a:r>
                        <a:rPr lang="en-US" sz="1800" spc="0">
                          <a:solidFill>
                            <a:srgbClr val="000000"/>
                          </a:solidFill>
                          <a:effectLst/>
                          <a:latin typeface="+mj-lt"/>
                          <a:ea typeface="Microsoft Sans Serif" panose="020B0604020202020204" pitchFamily="34" charset="0"/>
                          <a:cs typeface="Microsoft Sans Serif" panose="020B0604020202020204" pitchFamily="34" charset="0"/>
                        </a:rPr>
                        <a:t>The capture effect in FM allows the strongest signal on a frequency to dominate without interference from the other signal.</a:t>
                      </a:r>
                      <a:endParaRPr lang="en-US" sz="1200">
                        <a:effectLst/>
                        <a:latin typeface="+mj-lt"/>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When two AM signals occupy the same frequency, both signals will generally be heard regardless of their relative signal strength.</a:t>
                      </a:r>
                      <a:endParaRPr lang="en-US" sz="12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1708516896"/>
                  </a:ext>
                </a:extLst>
              </a:tr>
              <a:tr h="457200">
                <a:tc>
                  <a:txBody>
                    <a:bodyPr/>
                    <a:lstStyle/>
                    <a:p>
                      <a:pPr marL="190500" marR="0">
                        <a:lnSpc>
                          <a:spcPct val="100000"/>
                        </a:lnSpc>
                        <a:spcBef>
                          <a:spcPts val="0"/>
                        </a:spcBef>
                        <a:spcAft>
                          <a:spcPts val="0"/>
                        </a:spcAft>
                      </a:pPr>
                      <a:r>
                        <a:rPr lang="en-US" sz="1800" spc="0">
                          <a:solidFill>
                            <a:srgbClr val="000000"/>
                          </a:solidFill>
                          <a:effectLst/>
                          <a:latin typeface="+mj-lt"/>
                          <a:ea typeface="Microsoft Sans Serif" panose="020B0604020202020204" pitchFamily="34" charset="0"/>
                          <a:cs typeface="Microsoft Sans Serif" panose="020B0604020202020204" pitchFamily="34" charset="0"/>
                        </a:rPr>
                        <a:t>In FM, greater transmitter efficiency can be realized using class-C amplifiers, as amplitude of FM signal is constant.</a:t>
                      </a:r>
                      <a:endParaRPr lang="en-US" sz="1200">
                        <a:effectLst/>
                        <a:latin typeface="+mj-lt"/>
                        <a:ea typeface="Times New Roman" panose="02020603050405020304" pitchFamily="18" charset="0"/>
                      </a:endParaRPr>
                    </a:p>
                  </a:txBody>
                  <a:tcPr marL="45720" marR="45720"/>
                </a:tc>
                <a:tc>
                  <a:txBody>
                    <a:bodyPr/>
                    <a:lstStyle/>
                    <a:p>
                      <a:pPr marL="190500" marR="0">
                        <a:lnSpc>
                          <a:spcPct val="100000"/>
                        </a:lnSpc>
                        <a:spcBef>
                          <a:spcPts val="0"/>
                        </a:spcBef>
                        <a:spcAft>
                          <a:spcPts val="0"/>
                        </a:spcAft>
                      </a:pP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The efficiency of AM is less than that of FM due to use of class-B amplifier.</a:t>
                      </a:r>
                      <a:endParaRPr lang="en-US" sz="12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2336374324"/>
                  </a:ext>
                </a:extLst>
              </a:tr>
              <a:tr h="636473">
                <a:tc>
                  <a:txBody>
                    <a:bodyPr/>
                    <a:lstStyle/>
                    <a:p>
                      <a:pPr marL="190500" marR="0">
                        <a:lnSpc>
                          <a:spcPct val="100000"/>
                        </a:lnSpc>
                        <a:spcBef>
                          <a:spcPts val="0"/>
                        </a:spcBef>
                        <a:spcAft>
                          <a:spcPts val="0"/>
                        </a:spcAft>
                      </a:pP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The bandwidth of FM signal is much under than the bandwidth of AM. The bandwidth of </a:t>
                      </a:r>
                      <a:r>
                        <a:rPr lang="en-US" sz="1800" spc="0" dirty="0" smtClean="0">
                          <a:solidFill>
                            <a:srgbClr val="000000"/>
                          </a:solidFill>
                          <a:effectLst/>
                          <a:latin typeface="+mj-lt"/>
                          <a:ea typeface="Microsoft Sans Serif" panose="020B0604020202020204" pitchFamily="34" charset="0"/>
                          <a:cs typeface="Microsoft Sans Serif" panose="020B0604020202020204" pitchFamily="34" charset="0"/>
                        </a:rPr>
                        <a:t>a</a:t>
                      </a:r>
                      <a:r>
                        <a:rPr lang="en-US" sz="1800" spc="0" baseline="0" dirty="0" smtClean="0">
                          <a:solidFill>
                            <a:srgbClr val="000000"/>
                          </a:solidFill>
                          <a:effectLst/>
                          <a:latin typeface="+mj-lt"/>
                          <a:ea typeface="Microsoft Sans Serif" panose="020B0604020202020204" pitchFamily="34" charset="0"/>
                          <a:cs typeface="Microsoft Sans Serif" panose="020B0604020202020204" pitchFamily="34" charset="0"/>
                        </a:rPr>
                        <a:t> </a:t>
                      </a:r>
                      <a:r>
                        <a:rPr lang="en-US" sz="1800" spc="0" dirty="0" smtClean="0">
                          <a:solidFill>
                            <a:srgbClr val="000000"/>
                          </a:solidFill>
                          <a:effectLst/>
                          <a:latin typeface="+mj-lt"/>
                          <a:ea typeface="Microsoft Sans Serif" panose="020B0604020202020204" pitchFamily="34" charset="0"/>
                          <a:cs typeface="Microsoft Sans Serif" panose="020B0604020202020204" pitchFamily="34" charset="0"/>
                        </a:rPr>
                        <a:t>typical </a:t>
                      </a: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FM channel is 200 kHz.</a:t>
                      </a:r>
                      <a:endParaRPr lang="en-US" sz="1200" dirty="0">
                        <a:effectLst/>
                        <a:latin typeface="+mj-lt"/>
                        <a:ea typeface="Times New Roman" panose="02020603050405020304" pitchFamily="18" charset="0"/>
                      </a:endParaRPr>
                    </a:p>
                  </a:txBody>
                  <a:tcPr marL="45720" marR="45720"/>
                </a:tc>
                <a:tc>
                  <a:txBody>
                    <a:bodyPr/>
                    <a:lstStyle/>
                    <a:p>
                      <a:pPr marL="231775" marR="0" indent="0" algn="l">
                        <a:lnSpc>
                          <a:spcPct val="100000"/>
                        </a:lnSpc>
                        <a:spcBef>
                          <a:spcPts val="0"/>
                        </a:spcBef>
                        <a:spcAft>
                          <a:spcPts val="0"/>
                        </a:spcAft>
                      </a:pPr>
                      <a:r>
                        <a:rPr lang="en-US" sz="1800" spc="0" dirty="0">
                          <a:solidFill>
                            <a:srgbClr val="000000"/>
                          </a:solidFill>
                          <a:effectLst/>
                          <a:latin typeface="+mj-lt"/>
                          <a:ea typeface="Microsoft Sans Serif" panose="020B0604020202020204" pitchFamily="34" charset="0"/>
                          <a:cs typeface="Microsoft Sans Serif" panose="020B0604020202020204" pitchFamily="34" charset="0"/>
                        </a:rPr>
                        <a:t>The bandwidth required to transmit AM signal is much less than that of FM typically 10 kHz in AM broadcasting.</a:t>
                      </a:r>
                      <a:endParaRPr lang="en-US" sz="1200" dirty="0">
                        <a:effectLst/>
                        <a:latin typeface="+mj-lt"/>
                        <a:ea typeface="Times New Roman" panose="02020603050405020304" pitchFamily="18" charset="0"/>
                      </a:endParaRPr>
                    </a:p>
                  </a:txBody>
                  <a:tcPr marL="45720" marR="45720"/>
                </a:tc>
                <a:extLst>
                  <a:ext uri="{0D108BD9-81ED-4DB2-BD59-A6C34878D82A}">
                    <a16:rowId xmlns:a16="http://schemas.microsoft.com/office/drawing/2014/main" val="495305698"/>
                  </a:ext>
                </a:extLst>
              </a:tr>
            </a:tbl>
          </a:graphicData>
        </a:graphic>
      </p:graphicFrame>
    </p:spTree>
    <p:extLst>
      <p:ext uri="{BB962C8B-B14F-4D97-AF65-F5344CB8AC3E}">
        <p14:creationId xmlns:p14="http://schemas.microsoft.com/office/powerpoint/2010/main" val="1031056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11440</TotalTime>
  <Words>3890</Words>
  <Application>Microsoft Office PowerPoint</Application>
  <PresentationFormat>On-screen Show (4:3)</PresentationFormat>
  <Paragraphs>703</Paragraphs>
  <Slides>96</Slides>
  <Notes>64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96</vt:i4>
      </vt:variant>
    </vt:vector>
  </HeadingPairs>
  <TitlesOfParts>
    <vt:vector size="106" baseType="lpstr">
      <vt:lpstr>Arial</vt:lpstr>
      <vt:lpstr>Calibri</vt:lpstr>
      <vt:lpstr>Cambria Math</vt:lpstr>
      <vt:lpstr>Microsoft Sans Serif</vt:lpstr>
      <vt:lpstr>Times New Roman</vt:lpstr>
      <vt:lpstr>Wingdings</vt:lpstr>
      <vt:lpstr>Default Design</vt:lpstr>
      <vt:lpstr>Equation</vt:lpstr>
      <vt:lpstr>Visio</vt:lpstr>
      <vt:lpstr>MathType 6.0 Equation</vt:lpstr>
      <vt:lpstr>Analog Communication </vt:lpstr>
      <vt:lpstr>AC4D</vt:lpstr>
      <vt:lpstr>PowerPoint Presentation</vt:lpstr>
      <vt:lpstr>Modulation Techniques</vt:lpstr>
      <vt:lpstr>Frequency translation</vt:lpstr>
      <vt:lpstr>Method of frequency translation</vt:lpstr>
      <vt:lpstr>Method of frequency translation</vt:lpstr>
      <vt:lpstr>Recovery of the baseband signal</vt:lpstr>
      <vt:lpstr>Modulation Fundamentals</vt:lpstr>
      <vt:lpstr>Modulation fundamental</vt:lpstr>
      <vt:lpstr>Modulation fundamental</vt:lpstr>
      <vt:lpstr>Modulation fundamental</vt:lpstr>
      <vt:lpstr>Modulation fundamental</vt:lpstr>
      <vt:lpstr>Assignment</vt:lpstr>
      <vt:lpstr>Amplitude modulation (AM)</vt:lpstr>
      <vt:lpstr>Amplitude modulation (AM)</vt:lpstr>
      <vt:lpstr>Amplitude modulation (AM)</vt:lpstr>
      <vt:lpstr>Amplitude modulation (AM)</vt:lpstr>
      <vt:lpstr>Amplitude modulation (AM)</vt:lpstr>
      <vt:lpstr>Amplitude modulation (AM)</vt:lpstr>
      <vt:lpstr>Example</vt:lpstr>
      <vt:lpstr>Example</vt:lpstr>
      <vt:lpstr>AM modulation index</vt:lpstr>
      <vt:lpstr>AM modulation index</vt:lpstr>
      <vt:lpstr>AM modulation index</vt:lpstr>
      <vt:lpstr>AM modulation index</vt:lpstr>
      <vt:lpstr>AM power and efficiency</vt:lpstr>
      <vt:lpstr>AM power and efficiency</vt:lpstr>
      <vt:lpstr>Example</vt:lpstr>
      <vt:lpstr>Bandpass transmission system</vt:lpstr>
      <vt:lpstr>Bandpass transmission system</vt:lpstr>
      <vt:lpstr>AM Detailed power calculation</vt:lpstr>
      <vt:lpstr>Virtues and limitation of Conventional AM</vt:lpstr>
      <vt:lpstr>Generation of AM waves</vt:lpstr>
      <vt:lpstr>Square-law modulator</vt:lpstr>
      <vt:lpstr>Square-law modulator</vt:lpstr>
      <vt:lpstr>Square-law modulator</vt:lpstr>
      <vt:lpstr>Square-law modulator</vt:lpstr>
      <vt:lpstr>Square-law modulator</vt:lpstr>
      <vt:lpstr>Switching modulator</vt:lpstr>
      <vt:lpstr>Switching modulator</vt:lpstr>
      <vt:lpstr>Switching modulator</vt:lpstr>
      <vt:lpstr>Switching modulator</vt:lpstr>
      <vt:lpstr>AM Demodulation – Envelop detector</vt:lpstr>
      <vt:lpstr>AM Demodulation – Envelop detector</vt:lpstr>
      <vt:lpstr>AM Demodulation – Envelop detector</vt:lpstr>
      <vt:lpstr>AM Demodulation – Envelop detector</vt:lpstr>
      <vt:lpstr>DSB-SC Modulation</vt:lpstr>
      <vt:lpstr>DSB-SC Modulation</vt:lpstr>
      <vt:lpstr>Example</vt:lpstr>
      <vt:lpstr>Self-check</vt:lpstr>
      <vt:lpstr>Power content of DSB-SC signal</vt:lpstr>
      <vt:lpstr>Power content of DSB-SC signal</vt:lpstr>
      <vt:lpstr>Self-check</vt:lpstr>
      <vt:lpstr>Demodulation of DSB-SC</vt:lpstr>
      <vt:lpstr>Demodulation of DSB-SC</vt:lpstr>
      <vt:lpstr>Demodulation of DSB-SC</vt:lpstr>
      <vt:lpstr>Demodulation of DSB-SC</vt:lpstr>
      <vt:lpstr>Demodulation of DSB-SC</vt:lpstr>
      <vt:lpstr>Demodulation of DSB-SC</vt:lpstr>
      <vt:lpstr>DSB-SC</vt:lpstr>
      <vt:lpstr>Single side-band suppressed carrier modulation (SSB-SC)</vt:lpstr>
      <vt:lpstr>Single side-band suppressed carrier modulation (SSB-SC)</vt:lpstr>
      <vt:lpstr>Assignment</vt:lpstr>
      <vt:lpstr>Assignment</vt:lpstr>
      <vt:lpstr>Angle Modulation FM &amp; PM</vt:lpstr>
      <vt:lpstr>Angle modulation</vt:lpstr>
      <vt:lpstr>Angle modulation</vt:lpstr>
      <vt:lpstr>Angle modulation</vt:lpstr>
      <vt:lpstr>Angle modulation</vt:lpstr>
      <vt:lpstr>Example – Deriving PM &amp; FM waves</vt:lpstr>
      <vt:lpstr>Frequency modulation</vt:lpstr>
      <vt:lpstr>Narrowband FM</vt:lpstr>
      <vt:lpstr>Narrowband FM</vt:lpstr>
      <vt:lpstr>Narrowband FM</vt:lpstr>
      <vt:lpstr>We skip Wideband FM</vt:lpstr>
      <vt:lpstr>Bessel function ├ J_n (β)</vt:lpstr>
      <vt:lpstr>Bessel function ├ J_n (β)</vt:lpstr>
      <vt:lpstr>Bessel function ├ J_n (β)</vt:lpstr>
      <vt:lpstr>Power content of FM</vt:lpstr>
      <vt:lpstr>Example</vt:lpstr>
      <vt:lpstr>Transmission bandwidth of FM</vt:lpstr>
      <vt:lpstr>Example</vt:lpstr>
      <vt:lpstr>Self-check</vt:lpstr>
      <vt:lpstr>Self-check</vt:lpstr>
      <vt:lpstr>Example</vt:lpstr>
      <vt:lpstr>Angle modulators</vt:lpstr>
      <vt:lpstr>FM Generation cont’d</vt:lpstr>
      <vt:lpstr>Varactor diode VCO</vt:lpstr>
      <vt:lpstr>Varactor diode VCO</vt:lpstr>
      <vt:lpstr>Indirect Armstrong transmitter</vt:lpstr>
      <vt:lpstr>Application of FM</vt:lpstr>
      <vt:lpstr>PowerPoint Presentation</vt:lpstr>
      <vt:lpstr>Advantages and disadvantages of FM over AM</vt:lpstr>
      <vt:lpstr>Comparison of FM and AM</vt:lpstr>
      <vt:lpstr>Comparison of FM and AM</vt:lpstr>
    </vt:vector>
  </TitlesOfParts>
  <Company>&lt;arabianhorse&gt;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Definition of Analog Signal</dc:title>
  <dc:creator>hridesh</dc:creator>
  <cp:lastModifiedBy>Samuel Tweneboah-Koduah</cp:lastModifiedBy>
  <cp:revision>251</cp:revision>
  <dcterms:created xsi:type="dcterms:W3CDTF">2012-04-09T02:09:50Z</dcterms:created>
  <dcterms:modified xsi:type="dcterms:W3CDTF">2015-11-05T10:11:14Z</dcterms:modified>
</cp:coreProperties>
</file>